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8"/>
  </p:notesMasterIdLst>
  <p:sldIdLst>
    <p:sldId id="256" r:id="rId3"/>
    <p:sldId id="277" r:id="rId4"/>
    <p:sldId id="257" r:id="rId5"/>
    <p:sldId id="275" r:id="rId6"/>
    <p:sldId id="262" r:id="rId7"/>
    <p:sldId id="261" r:id="rId8"/>
    <p:sldId id="264" r:id="rId9"/>
    <p:sldId id="267" r:id="rId10"/>
    <p:sldId id="269" r:id="rId11"/>
    <p:sldId id="270" r:id="rId12"/>
    <p:sldId id="278" r:id="rId13"/>
    <p:sldId id="279" r:id="rId14"/>
    <p:sldId id="280" r:id="rId15"/>
    <p:sldId id="272" r:id="rId16"/>
    <p:sldId id="265" r:id="rId17"/>
  </p:sldIdLst>
  <p:sldSz cx="9144000" cy="5143500" type="screen16x9"/>
  <p:notesSz cx="6858000" cy="9144000"/>
  <p:embeddedFontLst>
    <p:embeddedFont>
      <p:font typeface="Nunito Light" panose="02000000000000000000" pitchFamily="2" charset="0"/>
      <p:regular r:id="rId19"/>
      <p:italic r:id="rId20"/>
    </p:embeddedFont>
    <p:embeddedFont>
      <p:font typeface="Nyala" panose="02000504070300020003" pitchFamily="2" charset="0"/>
      <p:regular r:id="rId21"/>
    </p:embeddedFont>
    <p:embeddedFont>
      <p:font typeface="Poppins" panose="020B0502040504020204" pitchFamily="34" charset="0"/>
      <p:regular r:id="rId22"/>
      <p:bold r:id="rId23"/>
      <p:italic r:id="rId24"/>
      <p:boldItalic r:id="rId25"/>
    </p:embeddedFont>
    <p:embeddedFont>
      <p:font typeface="PT Sans" panose="02000000000000000000" pitchFamily="2" charset="0"/>
      <p:regular r:id="rId26"/>
      <p:bold r:id="rId27"/>
      <p:italic r:id="rId28"/>
      <p:boldItalic r:id="rId29"/>
    </p:embeddedFont>
    <p:embeddedFont>
      <p:font typeface="Segoe UI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70"/>
    <a:srgbClr val="0E1728"/>
    <a:srgbClr val="519ABD"/>
    <a:srgbClr val="19678E"/>
    <a:srgbClr val="075176"/>
    <a:srgbClr val="093653"/>
    <a:srgbClr val="0B66BC"/>
    <a:srgbClr val="80BDFF"/>
    <a:srgbClr val="0B7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C4408B-DB6A-4BE4-B706-57E35D0E8FFD}">
  <a:tblStyle styleId="{D3C4408B-DB6A-4BE4-B706-57E35D0E8F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1D8837-9D11-4621-82F0-D53CC01580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notesMaster" Target="notesMasters/notesMaster1.xml" /><Relationship Id="rId26" Type="http://schemas.openxmlformats.org/officeDocument/2006/relationships/font" Target="fonts/font8.fntdata" /><Relationship Id="rId3" Type="http://schemas.openxmlformats.org/officeDocument/2006/relationships/slide" Target="slides/slide1.xml" /><Relationship Id="rId21" Type="http://schemas.openxmlformats.org/officeDocument/2006/relationships/font" Target="fonts/font3.fntdata" /><Relationship Id="rId34" Type="http://schemas.openxmlformats.org/officeDocument/2006/relationships/presProps" Target="presProps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font" Target="fonts/font7.fntdata" /><Relationship Id="rId33" Type="http://schemas.openxmlformats.org/officeDocument/2006/relationships/font" Target="fonts/font15.fntdata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font" Target="fonts/font2.fntdata" /><Relationship Id="rId29" Type="http://schemas.openxmlformats.org/officeDocument/2006/relationships/font" Target="fonts/font1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font" Target="fonts/font6.fntdata" /><Relationship Id="rId32" Type="http://schemas.openxmlformats.org/officeDocument/2006/relationships/font" Target="fonts/font14.fntdata" /><Relationship Id="rId37" Type="http://schemas.openxmlformats.org/officeDocument/2006/relationships/tableStyles" Target="tableStyle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font" Target="fonts/font5.fntdata" /><Relationship Id="rId28" Type="http://schemas.openxmlformats.org/officeDocument/2006/relationships/font" Target="fonts/font10.fntdata" /><Relationship Id="rId36" Type="http://schemas.openxmlformats.org/officeDocument/2006/relationships/theme" Target="theme/theme1.xml" /><Relationship Id="rId10" Type="http://schemas.openxmlformats.org/officeDocument/2006/relationships/slide" Target="slides/slide8.xml" /><Relationship Id="rId19" Type="http://schemas.openxmlformats.org/officeDocument/2006/relationships/font" Target="fonts/font1.fntdata" /><Relationship Id="rId31" Type="http://schemas.openxmlformats.org/officeDocument/2006/relationships/font" Target="fonts/font13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font" Target="fonts/font4.fntdata" /><Relationship Id="rId27" Type="http://schemas.openxmlformats.org/officeDocument/2006/relationships/font" Target="fonts/font9.fntdata" /><Relationship Id="rId30" Type="http://schemas.openxmlformats.org/officeDocument/2006/relationships/font" Target="fonts/font12.fntdata" /><Relationship Id="rId35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F85C2D62-65E7-9365-6DAF-CD46E704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242:notes">
            <a:extLst>
              <a:ext uri="{FF2B5EF4-FFF2-40B4-BE49-F238E27FC236}">
                <a16:creationId xmlns:a16="http://schemas.microsoft.com/office/drawing/2014/main" id="{09A214D5-8939-8F1D-B283-5EA30872D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242:notes">
            <a:extLst>
              <a:ext uri="{FF2B5EF4-FFF2-40B4-BE49-F238E27FC236}">
                <a16:creationId xmlns:a16="http://schemas.microsoft.com/office/drawing/2014/main" id="{273EDDEE-D5D2-CA77-B144-2319C983E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849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C249AEDE-E557-BD4B-0793-BF4251B1B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242:notes">
            <a:extLst>
              <a:ext uri="{FF2B5EF4-FFF2-40B4-BE49-F238E27FC236}">
                <a16:creationId xmlns:a16="http://schemas.microsoft.com/office/drawing/2014/main" id="{C400586F-C769-35E3-B6CC-4DA478166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242:notes">
            <a:extLst>
              <a:ext uri="{FF2B5EF4-FFF2-40B4-BE49-F238E27FC236}">
                <a16:creationId xmlns:a16="http://schemas.microsoft.com/office/drawing/2014/main" id="{D49AE260-D774-C901-35AB-5074FA81A7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867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F8BF1C83-B8B5-54F5-4AF3-C06CB2AA1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242:notes">
            <a:extLst>
              <a:ext uri="{FF2B5EF4-FFF2-40B4-BE49-F238E27FC236}">
                <a16:creationId xmlns:a16="http://schemas.microsoft.com/office/drawing/2014/main" id="{E480C417-F5FD-B047-D989-F206CC8841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242:notes">
            <a:extLst>
              <a:ext uri="{FF2B5EF4-FFF2-40B4-BE49-F238E27FC236}">
                <a16:creationId xmlns:a16="http://schemas.microsoft.com/office/drawing/2014/main" id="{FA298E4F-3161-A75D-E229-1501AE50D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783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1C41568D-692F-9C81-ED61-05F5C47EA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4dda1946d_4_2701:notes">
            <a:extLst>
              <a:ext uri="{FF2B5EF4-FFF2-40B4-BE49-F238E27FC236}">
                <a16:creationId xmlns:a16="http://schemas.microsoft.com/office/drawing/2014/main" id="{9CCF222B-4E2A-9C50-DFA4-6D53A36568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4dda1946d_4_2701:notes">
            <a:extLst>
              <a:ext uri="{FF2B5EF4-FFF2-40B4-BE49-F238E27FC236}">
                <a16:creationId xmlns:a16="http://schemas.microsoft.com/office/drawing/2014/main" id="{3B059247-4211-46CF-F574-951E63884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50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1AC94C67-7384-E141-0E6B-5CA40C034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4dda1946d_4_2701:notes">
            <a:extLst>
              <a:ext uri="{FF2B5EF4-FFF2-40B4-BE49-F238E27FC236}">
                <a16:creationId xmlns:a16="http://schemas.microsoft.com/office/drawing/2014/main" id="{E2B37D6F-BAA6-E1D1-7A03-332DFC0C92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4dda1946d_4_2701:notes">
            <a:extLst>
              <a:ext uri="{FF2B5EF4-FFF2-40B4-BE49-F238E27FC236}">
                <a16:creationId xmlns:a16="http://schemas.microsoft.com/office/drawing/2014/main" id="{4184EB15-3BD9-95AE-DC27-5D056EEFE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32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 /><Relationship Id="rId3" Type="http://schemas.openxmlformats.org/officeDocument/2006/relationships/image" Target="../media/image7.png" /><Relationship Id="rId7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2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3.png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3.png" /><Relationship Id="rId5" Type="http://schemas.openxmlformats.org/officeDocument/2006/relationships/image" Target="../media/image2.png" /><Relationship Id="rId4" Type="http://schemas.openxmlformats.org/officeDocument/2006/relationships/image" Target="../media/image6.png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7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2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.png" /><Relationship Id="rId4" Type="http://schemas.openxmlformats.org/officeDocument/2006/relationships/image" Target="../media/image4.png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3.png" /><Relationship Id="rId5" Type="http://schemas.openxmlformats.org/officeDocument/2006/relationships/image" Target="../media/image2.png" /><Relationship Id="rId4" Type="http://schemas.openxmlformats.org/officeDocument/2006/relationships/image" Target="../media/image6.png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8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3.png" 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7.png" /><Relationship Id="rId4" Type="http://schemas.openxmlformats.org/officeDocument/2006/relationships/image" Target="../media/image3.png" 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3.png" /><Relationship Id="rId4" Type="http://schemas.openxmlformats.org/officeDocument/2006/relationships/image" Target="../media/image4.png" 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5.png" /><Relationship Id="rId4" Type="http://schemas.openxmlformats.org/officeDocument/2006/relationships/image" Target="../media/image3.png" 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3.png" /><Relationship Id="rId5" Type="http://schemas.openxmlformats.org/officeDocument/2006/relationships/image" Target="../media/image2.png" /><Relationship Id="rId4" Type="http://schemas.openxmlformats.org/officeDocument/2006/relationships/image" Target="../media/image6.png" 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hyperlink" Target="https://bit.ly/3A1uf1Q" TargetMode="External" /><Relationship Id="rId7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4.png" /><Relationship Id="rId5" Type="http://schemas.openxmlformats.org/officeDocument/2006/relationships/hyperlink" Target="http://bit.ly/2TtBDfr" TargetMode="External" /><Relationship Id="rId10" Type="http://schemas.openxmlformats.org/officeDocument/2006/relationships/image" Target="../media/image6.png" /><Relationship Id="rId4" Type="http://schemas.openxmlformats.org/officeDocument/2006/relationships/hyperlink" Target="http://bit.ly/2TyoMsr" TargetMode="External" /><Relationship Id="rId9" Type="http://schemas.openxmlformats.org/officeDocument/2006/relationships/image" Target="../media/image5.png" 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4" Type="http://schemas.openxmlformats.org/officeDocument/2006/relationships/image" Target="../media/image5.png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7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4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3.png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6.png" /><Relationship Id="rId4" Type="http://schemas.openxmlformats.org/officeDocument/2006/relationships/image" Target="../media/image3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image" Target="../media/image8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3.png" /><Relationship Id="rId5" Type="http://schemas.openxmlformats.org/officeDocument/2006/relationships/image" Target="../media/image2.png" /><Relationship Id="rId4" Type="http://schemas.openxmlformats.org/officeDocument/2006/relationships/image" Target="../media/image6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3.png" /><Relationship Id="rId5" Type="http://schemas.openxmlformats.org/officeDocument/2006/relationships/image" Target="../media/image2.png" /><Relationship Id="rId4" Type="http://schemas.openxmlformats.org/officeDocument/2006/relationships/image" Target="../media/image6.png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01100" cy="4064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8" name="Google Shape;138;p15"/>
          <p:cNvSpPr>
            <a:spLocks noGrp="1"/>
          </p:cNvSpPr>
          <p:nvPr>
            <p:ph type="pic" idx="3"/>
          </p:nvPr>
        </p:nvSpPr>
        <p:spPr>
          <a:xfrm>
            <a:off x="3595575" y="539500"/>
            <a:ext cx="2191200" cy="2328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9" name="Google Shape;139;p15"/>
          <p:cNvSpPr>
            <a:spLocks noGrp="1"/>
          </p:cNvSpPr>
          <p:nvPr>
            <p:ph type="pic" idx="4"/>
          </p:nvPr>
        </p:nvSpPr>
        <p:spPr>
          <a:xfrm>
            <a:off x="3595575" y="2953775"/>
            <a:ext cx="4835100" cy="1650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5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45" name="Google Shape;1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8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2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3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4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5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6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7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8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9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3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14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15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>
            <a:spLocks noGrp="1"/>
          </p:cNvSpPr>
          <p:nvPr>
            <p:ph type="title" hasCustomPrompt="1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 idx="2" hasCustomPrompt="1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3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 idx="4" hasCustomPrompt="1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5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08" name="Google Shape;20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oogle Shape;210;p2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11" name="Google Shape;21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18" name="Google Shape;2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1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21" name="Google Shape;22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2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28" name="Google Shape;2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34" name="Google Shape;23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t="128" b="35496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4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243" name="Google Shape;2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5"/>
          <p:cNvGrpSpPr/>
          <p:nvPr/>
        </p:nvGrpSpPr>
        <p:grpSpPr>
          <a:xfrm rot="10800000" flipH="1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50" name="Google Shape;25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6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7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3072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67" name="Google Shape;267;p27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69" name="Google Shape;269;p2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70" name="Google Shape;270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2" name="Google Shape;272;p2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73" name="Google Shape;273;p2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27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76" name="Google Shape;276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" name="Google Shape;3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 /><Relationship Id="rId2" Type="http://schemas.openxmlformats.org/officeDocument/2006/relationships/slideLayout" Target="../slideLayouts/slideLayout30.xml" /><Relationship Id="rId1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2.xml" /><Relationship Id="rId4" Type="http://schemas.openxmlformats.org/officeDocument/2006/relationships/image" Target="../media/image40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42.jpeg" /><Relationship Id="rId4" Type="http://schemas.microsoft.com/office/2007/relationships/hdphoto" Target="../media/hdphoto4.wdp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7" Type="http://schemas.openxmlformats.org/officeDocument/2006/relationships/image" Target="../media/image45.jpe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44.jpeg" /><Relationship Id="rId5" Type="http://schemas.openxmlformats.org/officeDocument/2006/relationships/image" Target="../media/image43.jpeg" /><Relationship Id="rId4" Type="http://schemas.microsoft.com/office/2007/relationships/hdphoto" Target="../media/hdphoto4.wdp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45.jpeg" /><Relationship Id="rId5" Type="http://schemas.openxmlformats.org/officeDocument/2006/relationships/image" Target="../media/image46.png" /><Relationship Id="rId4" Type="http://schemas.microsoft.com/office/2007/relationships/hdphoto" Target="../media/hdphoto4.wdp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4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9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0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7" Type="http://schemas.openxmlformats.org/officeDocument/2006/relationships/image" Target="../media/image1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1.xml" /><Relationship Id="rId6" Type="http://schemas.openxmlformats.org/officeDocument/2006/relationships/image" Target="../media/image13.png" /><Relationship Id="rId5" Type="http://schemas.openxmlformats.org/officeDocument/2006/relationships/image" Target="../media/image11.png" /><Relationship Id="rId4" Type="http://schemas.microsoft.com/office/2007/relationships/hdphoto" Target="../media/hdphoto2.wdp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 /><Relationship Id="rId3" Type="http://schemas.openxmlformats.org/officeDocument/2006/relationships/image" Target="../media/image13.png" /><Relationship Id="rId7" Type="http://schemas.openxmlformats.org/officeDocument/2006/relationships/image" Target="../media/image1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6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Relationship Id="rId9" Type="http://schemas.openxmlformats.org/officeDocument/2006/relationships/image" Target="../media/image19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 /><Relationship Id="rId3" Type="http://schemas.openxmlformats.org/officeDocument/2006/relationships/image" Target="../media/image20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Relationship Id="rId9" Type="http://schemas.openxmlformats.org/officeDocument/2006/relationships/image" Target="../media/image2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8.xml" /><Relationship Id="rId5" Type="http://schemas.openxmlformats.org/officeDocument/2006/relationships/image" Target="../media/image21.png" /><Relationship Id="rId4" Type="http://schemas.openxmlformats.org/officeDocument/2006/relationships/image" Target="../media/image8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 /><Relationship Id="rId3" Type="http://schemas.openxmlformats.org/officeDocument/2006/relationships/image" Target="../media/image23.png" /><Relationship Id="rId7" Type="http://schemas.openxmlformats.org/officeDocument/2006/relationships/image" Target="../media/image26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5.jpeg" /><Relationship Id="rId5" Type="http://schemas.openxmlformats.org/officeDocument/2006/relationships/image" Target="../media/image24.jpeg" /><Relationship Id="rId4" Type="http://schemas.microsoft.com/office/2007/relationships/hdphoto" Target="../media/hdphoto3.wdp" /><Relationship Id="rId9" Type="http://schemas.openxmlformats.org/officeDocument/2006/relationships/image" Target="../media/image28.jpe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 /><Relationship Id="rId13" Type="http://schemas.openxmlformats.org/officeDocument/2006/relationships/image" Target="../media/image39.svg" /><Relationship Id="rId3" Type="http://schemas.openxmlformats.org/officeDocument/2006/relationships/image" Target="../media/image29.png" /><Relationship Id="rId7" Type="http://schemas.openxmlformats.org/officeDocument/2006/relationships/image" Target="../media/image33.svg" /><Relationship Id="rId12" Type="http://schemas.openxmlformats.org/officeDocument/2006/relationships/image" Target="../media/image3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32.png" /><Relationship Id="rId11" Type="http://schemas.openxmlformats.org/officeDocument/2006/relationships/image" Target="../media/image37.svg" /><Relationship Id="rId5" Type="http://schemas.openxmlformats.org/officeDocument/2006/relationships/image" Target="../media/image31.svg" /><Relationship Id="rId10" Type="http://schemas.openxmlformats.org/officeDocument/2006/relationships/image" Target="../media/image36.png" /><Relationship Id="rId4" Type="http://schemas.openxmlformats.org/officeDocument/2006/relationships/image" Target="../media/image30.png" /><Relationship Id="rId9" Type="http://schemas.openxmlformats.org/officeDocument/2006/relationships/image" Target="../media/image35.svg" /><Relationship Id="rId14" Type="http://schemas.openxmlformats.org/officeDocument/2006/relationships/image" Target="../media/image4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7;p33">
            <a:extLst>
              <a:ext uri="{FF2B5EF4-FFF2-40B4-BE49-F238E27FC236}">
                <a16:creationId xmlns:a16="http://schemas.microsoft.com/office/drawing/2014/main" id="{ECA5C88B-EC0B-4A7F-0996-BDD95D0E0BF9}"/>
              </a:ext>
            </a:extLst>
          </p:cNvPr>
          <p:cNvSpPr txBox="1">
            <a:spLocks noGrp="1"/>
          </p:cNvSpPr>
          <p:nvPr/>
        </p:nvSpPr>
        <p:spPr>
          <a:xfrm>
            <a:off x="1358902" y="890461"/>
            <a:ext cx="7199400" cy="7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4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800">
                <a:solidFill>
                  <a:srgbClr val="0B66BC"/>
                </a:solidFill>
                <a:latin typeface="Times New Roman"/>
              </a:rPr>
              <a:t>MAHENDRA ENGINEERING COLLEGE</a:t>
            </a:r>
            <a:br>
              <a:rPr lang="en-US" sz="2800" b="0">
                <a:latin typeface="Times New Roman"/>
              </a:rPr>
            </a:br>
            <a:r>
              <a:rPr lang="en-US" sz="1800" b="0">
                <a:latin typeface="Times New Roman"/>
              </a:rPr>
              <a:t>(Autonomous)</a:t>
            </a:r>
            <a:endParaRPr lang="en-US" sz="1800"/>
          </a:p>
        </p:txBody>
      </p:sp>
      <p:sp>
        <p:nvSpPr>
          <p:cNvPr id="7" name="Google Shape;308;p33">
            <a:extLst>
              <a:ext uri="{FF2B5EF4-FFF2-40B4-BE49-F238E27FC236}">
                <a16:creationId xmlns:a16="http://schemas.microsoft.com/office/drawing/2014/main" id="{0C4322F2-62CB-BC6A-27D5-D9238EA81210}"/>
              </a:ext>
            </a:extLst>
          </p:cNvPr>
          <p:cNvSpPr txBox="1">
            <a:spLocks noGrp="1"/>
          </p:cNvSpPr>
          <p:nvPr/>
        </p:nvSpPr>
        <p:spPr>
          <a:xfrm>
            <a:off x="1358903" y="2418217"/>
            <a:ext cx="7199400" cy="206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en" sz="1800" b="1">
                <a:solidFill>
                  <a:srgbClr val="0B66BC"/>
                </a:solidFill>
                <a:latin typeface="Times New Roman"/>
              </a:rPr>
              <a:t>Name of the College :</a:t>
            </a:r>
            <a:r>
              <a:rPr lang="en" sz="1800">
                <a:solidFill>
                  <a:srgbClr val="0B66BC"/>
                </a:solidFill>
                <a:latin typeface="Times New Roman"/>
              </a:rPr>
              <a:t> </a:t>
            </a:r>
            <a:r>
              <a:rPr lang="en" sz="1800">
                <a:latin typeface="Times New Roman"/>
              </a:rPr>
              <a:t>Mahendra Engineering College</a:t>
            </a:r>
          </a:p>
          <a:p>
            <a:pPr marL="0" indent="0" algn="l"/>
            <a:r>
              <a:rPr lang="en" sz="1800" b="1">
                <a:solidFill>
                  <a:srgbClr val="0B66BC"/>
                </a:solidFill>
                <a:latin typeface="Times New Roman"/>
              </a:rPr>
              <a:t>Name of the Team :</a:t>
            </a:r>
            <a:r>
              <a:rPr lang="en" sz="1800">
                <a:latin typeface="Times New Roman"/>
              </a:rPr>
              <a:t> Team Ascenders</a:t>
            </a:r>
          </a:p>
          <a:p>
            <a:pPr marL="0" indent="0" algn="l"/>
            <a:r>
              <a:rPr lang="en" sz="1800" b="1">
                <a:solidFill>
                  <a:srgbClr val="0B66BC"/>
                </a:solidFill>
                <a:latin typeface="Times New Roman"/>
              </a:rPr>
              <a:t>Name of the Team Leader :</a:t>
            </a:r>
            <a:r>
              <a:rPr lang="en" sz="1800">
                <a:latin typeface="Times New Roman"/>
              </a:rPr>
              <a:t> Arun A</a:t>
            </a:r>
          </a:p>
          <a:p>
            <a:pPr marL="0" indent="0" algn="l"/>
            <a:r>
              <a:rPr lang="en" sz="1800" b="1">
                <a:solidFill>
                  <a:srgbClr val="0B66BC"/>
                </a:solidFill>
                <a:latin typeface="Times New Roman"/>
              </a:rPr>
              <a:t>Name of the Department :</a:t>
            </a:r>
            <a:r>
              <a:rPr lang="en" sz="1800">
                <a:solidFill>
                  <a:srgbClr val="0B66BC"/>
                </a:solidFill>
                <a:latin typeface="Times New Roman"/>
              </a:rPr>
              <a:t> </a:t>
            </a:r>
            <a:r>
              <a:rPr lang="en" sz="1800">
                <a:latin typeface="Times New Roman"/>
                <a:cs typeface="Times New Roman"/>
              </a:rPr>
              <a:t>Aeronautical Engineering</a:t>
            </a:r>
          </a:p>
          <a:p>
            <a:pPr marL="0" indent="0" algn="l"/>
            <a:r>
              <a:rPr lang="en" sz="1800" b="1">
                <a:solidFill>
                  <a:srgbClr val="0B66BC"/>
                </a:solidFill>
                <a:latin typeface="Times New Roman"/>
              </a:rPr>
              <a:t>Problem Statement :</a:t>
            </a:r>
            <a:r>
              <a:rPr lang="en" sz="1800">
                <a:solidFill>
                  <a:srgbClr val="0B66BC"/>
                </a:solidFill>
                <a:latin typeface="Times New Roman"/>
              </a:rPr>
              <a:t> </a:t>
            </a:r>
            <a:r>
              <a:rPr lang="en" sz="1800">
                <a:latin typeface="Times New Roman"/>
              </a:rPr>
              <a:t>Stratospheric Dust Analysis Rocket</a:t>
            </a:r>
            <a:endParaRPr lang="en" sz="1800">
              <a:latin typeface="Times New Roman"/>
              <a:cs typeface="Times New Roman"/>
            </a:endParaRPr>
          </a:p>
          <a:p>
            <a:pPr marL="0" indent="0" algn="l"/>
            <a:r>
              <a:rPr lang="en" sz="1800" b="1">
                <a:solidFill>
                  <a:srgbClr val="0B66BC"/>
                </a:solidFill>
                <a:latin typeface="Times New Roman"/>
              </a:rPr>
              <a:t>Date :</a:t>
            </a:r>
            <a:r>
              <a:rPr lang="en" sz="1800">
                <a:latin typeface="Times New Roman"/>
              </a:rPr>
              <a:t> 17.03.25</a:t>
            </a:r>
          </a:p>
        </p:txBody>
      </p:sp>
      <p:pic>
        <p:nvPicPr>
          <p:cNvPr id="8" name="Picture 7" descr="A logo with a globe and text&#10;&#10;AI-generated content may be incorrect.">
            <a:extLst>
              <a:ext uri="{FF2B5EF4-FFF2-40B4-BE49-F238E27FC236}">
                <a16:creationId xmlns:a16="http://schemas.microsoft.com/office/drawing/2014/main" id="{BA85CC92-D7EB-982D-7711-A3E6A5F0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9" y="890200"/>
            <a:ext cx="871441" cy="791697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BA01D6BB-B064-970E-F9EA-394D28091AEC}"/>
              </a:ext>
            </a:extLst>
          </p:cNvPr>
          <p:cNvSpPr txBox="1"/>
          <p:nvPr/>
        </p:nvSpPr>
        <p:spPr>
          <a:xfrm>
            <a:off x="1359835" y="1684152"/>
            <a:ext cx="7199149" cy="60158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>
                <a:solidFill>
                  <a:srgbClr val="0B66BC"/>
                </a:solidFill>
                <a:latin typeface="Times New Roman"/>
              </a:rPr>
              <a:t>CATCH ‘25 – Hackathon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3;p34">
            <a:extLst>
              <a:ext uri="{FF2B5EF4-FFF2-40B4-BE49-F238E27FC236}">
                <a16:creationId xmlns:a16="http://schemas.microsoft.com/office/drawing/2014/main" id="{125F8B92-E39E-7861-8497-B7674415EE70}"/>
              </a:ext>
            </a:extLst>
          </p:cNvPr>
          <p:cNvSpPr txBox="1">
            <a:spLocks/>
          </p:cNvSpPr>
          <p:nvPr/>
        </p:nvSpPr>
        <p:spPr>
          <a:xfrm>
            <a:off x="1493174" y="598620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>
                <a:solidFill>
                  <a:srgbClr val="0B66BC"/>
                </a:solidFill>
                <a:latin typeface="Times New Roman"/>
                <a:cs typeface="Times New Roman"/>
              </a:rPr>
              <a:t>SOCIAL RELEVANCE</a:t>
            </a:r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978C326B-A242-0FB1-C6F8-A48B1DA639B8}"/>
              </a:ext>
            </a:extLst>
          </p:cNvPr>
          <p:cNvSpPr txBox="1"/>
          <p:nvPr/>
        </p:nvSpPr>
        <p:spPr>
          <a:xfrm>
            <a:off x="838437" y="1646337"/>
            <a:ext cx="7467125" cy="219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Blip>
                <a:blip r:embed="rId3"/>
              </a:buBlip>
            </a:pPr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Promotes awareness about atmospheric pollution and its impact on health and the environment.</a:t>
            </a:r>
          </a:p>
          <a:p>
            <a:pPr marL="342900" indent="-342900">
              <a:buBlip>
                <a:blip r:embed="rId3"/>
              </a:buBlip>
            </a:pPr>
            <a:endParaRPr lang="en-US" sz="24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Encourages hands-on learning and scientific curiosity among students and young researchers.</a:t>
            </a:r>
            <a:endParaRPr lang="en" sz="24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DDE26-E7BC-7F52-9AC6-85CB1ACF4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867333">
            <a:off x="-83066343" y="-50111389"/>
            <a:ext cx="51275533" cy="112104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0A38BE39-709D-5590-8813-4ED07EE1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541E778-63A7-A256-13F0-FF582E00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524000" y="-2000250"/>
            <a:ext cx="6096000" cy="9144000"/>
          </a:xfrm>
          <a:prstGeom prst="rect">
            <a:avLst/>
          </a:prstGeom>
        </p:spPr>
      </p:pic>
      <p:sp>
        <p:nvSpPr>
          <p:cNvPr id="4" name="Google Shape;313;p34">
            <a:extLst>
              <a:ext uri="{FF2B5EF4-FFF2-40B4-BE49-F238E27FC236}">
                <a16:creationId xmlns:a16="http://schemas.microsoft.com/office/drawing/2014/main" id="{F2C12BD5-C6CE-25B5-BC73-920CE0454C78}"/>
              </a:ext>
            </a:extLst>
          </p:cNvPr>
          <p:cNvSpPr txBox="1">
            <a:spLocks/>
          </p:cNvSpPr>
          <p:nvPr/>
        </p:nvSpPr>
        <p:spPr>
          <a:xfrm>
            <a:off x="1489964" y="433222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>
                <a:solidFill>
                  <a:srgbClr val="0B66BC"/>
                </a:solidFill>
                <a:latin typeface="Times New Roman"/>
                <a:cs typeface="Times New Roman"/>
              </a:rPr>
              <a:t>DEMONSTRATION SCREEN </a:t>
            </a:r>
          </a:p>
        </p:txBody>
      </p:sp>
      <p:sp>
        <p:nvSpPr>
          <p:cNvPr id="8" name="Google Shape;315;p34">
            <a:extLst>
              <a:ext uri="{FF2B5EF4-FFF2-40B4-BE49-F238E27FC236}">
                <a16:creationId xmlns:a16="http://schemas.microsoft.com/office/drawing/2014/main" id="{978C326B-A242-0FB1-C6F8-A48B1DA639B8}"/>
              </a:ext>
            </a:extLst>
          </p:cNvPr>
          <p:cNvSpPr txBox="1"/>
          <p:nvPr/>
        </p:nvSpPr>
        <p:spPr>
          <a:xfrm>
            <a:off x="2248014" y="3764159"/>
            <a:ext cx="4647963" cy="72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Conceptual-design of our Rocket</a:t>
            </a:r>
            <a:endParaRPr lang="en" sz="24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B62DC2-69AA-104A-2D79-671E51403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249" y="1435253"/>
            <a:ext cx="6913495" cy="21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7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085A90AB-2FE9-9333-9AA3-508AC9C33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AEBAD18-473A-4F88-28A0-8C13308920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27633" y="-4207023"/>
            <a:ext cx="8888733" cy="13333100"/>
          </a:xfrm>
          <a:prstGeom prst="rect">
            <a:avLst/>
          </a:prstGeom>
        </p:spPr>
      </p:pic>
      <p:sp>
        <p:nvSpPr>
          <p:cNvPr id="8" name="Google Shape;315;p34">
            <a:extLst>
              <a:ext uri="{FF2B5EF4-FFF2-40B4-BE49-F238E27FC236}">
                <a16:creationId xmlns:a16="http://schemas.microsoft.com/office/drawing/2014/main" id="{740501A1-0E4B-B730-6892-E94261EACAB4}"/>
              </a:ext>
            </a:extLst>
          </p:cNvPr>
          <p:cNvSpPr txBox="1"/>
          <p:nvPr/>
        </p:nvSpPr>
        <p:spPr>
          <a:xfrm>
            <a:off x="3975135" y="977463"/>
            <a:ext cx="3994129" cy="72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Flight Stability Simulated Margine graphical</a:t>
            </a:r>
            <a:endParaRPr lang="en" sz="24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8135F-DAE7-490C-CAF8-03C30E19F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75" y="728611"/>
            <a:ext cx="3108968" cy="20281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E76D30-3389-F346-D213-A6479FFC7C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327" b="4925"/>
          <a:stretch/>
        </p:blipFill>
        <p:spPr>
          <a:xfrm>
            <a:off x="5367559" y="2459527"/>
            <a:ext cx="3108968" cy="2028115"/>
          </a:xfrm>
          <a:prstGeom prst="rect">
            <a:avLst/>
          </a:prstGeom>
        </p:spPr>
      </p:pic>
      <p:sp>
        <p:nvSpPr>
          <p:cNvPr id="9" name="Google Shape;315;p34">
            <a:extLst>
              <a:ext uri="{FF2B5EF4-FFF2-40B4-BE49-F238E27FC236}">
                <a16:creationId xmlns:a16="http://schemas.microsoft.com/office/drawing/2014/main" id="{0B09A31E-5890-CD96-69CE-D9E76059779C}"/>
              </a:ext>
            </a:extLst>
          </p:cNvPr>
          <p:cNvSpPr txBox="1"/>
          <p:nvPr/>
        </p:nvSpPr>
        <p:spPr>
          <a:xfrm>
            <a:off x="1246109" y="3352763"/>
            <a:ext cx="3994129" cy="72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Ground Control – Launch Site Safety Measures</a:t>
            </a:r>
            <a:endParaRPr lang="en" sz="24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B85BA-8A32-FC7A-F496-9AD3E0705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61168">
            <a:off x="-2367799" y="527588"/>
            <a:ext cx="1471519" cy="40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0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C2D5CFAB-CF2E-9FC6-3459-761EC2E85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4455BCB-8D32-8B4B-E041-EE9061CDF5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524000" y="-2000250"/>
            <a:ext cx="6096000" cy="9144000"/>
          </a:xfrm>
          <a:prstGeom prst="rect">
            <a:avLst/>
          </a:prstGeom>
        </p:spPr>
      </p:pic>
      <p:sp>
        <p:nvSpPr>
          <p:cNvPr id="8" name="Google Shape;315;p34">
            <a:extLst>
              <a:ext uri="{FF2B5EF4-FFF2-40B4-BE49-F238E27FC236}">
                <a16:creationId xmlns:a16="http://schemas.microsoft.com/office/drawing/2014/main" id="{CA53E8F5-BC85-E0DB-83F9-EC64EB73A0A6}"/>
              </a:ext>
            </a:extLst>
          </p:cNvPr>
          <p:cNvSpPr txBox="1"/>
          <p:nvPr/>
        </p:nvSpPr>
        <p:spPr>
          <a:xfrm>
            <a:off x="3460831" y="977464"/>
            <a:ext cx="4508434" cy="321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tx2">
                    <a:lumMod val="10000"/>
                  </a:schemeClr>
                </a:solidFill>
                <a:latin typeface="Nyala" panose="02000504070300020003" pitchFamily="2" charset="0"/>
              </a:rPr>
              <a:t>It is a conceptual design of our rocket that we are going to turn into reality.</a:t>
            </a:r>
            <a:endParaRPr lang="en-US" sz="2400">
              <a:solidFill>
                <a:schemeClr val="tx2">
                  <a:lumMod val="1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endParaRPr lang="en-US" sz="24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r>
              <a:rPr lang="en" sz="24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Our rocket is 2m tall and 150mm diameter.</a:t>
            </a:r>
          </a:p>
          <a:p>
            <a:endParaRPr lang="en" sz="24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r>
              <a:rPr lang="en" sz="24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It is capable to achive the speed of Mach .071.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F82BC-1802-3A49-B33C-E36F2F82E7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0800000" flipH="1" flipV="1">
            <a:off x="-4617720" y="-756378"/>
            <a:ext cx="3781676" cy="3041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95FA6-A28D-9FE8-8FA7-B5F13E60F1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2781283" flipH="1" flipV="1">
            <a:off x="5984678" y="-3393691"/>
            <a:ext cx="4180147" cy="3362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A9ACAD-E54E-5472-A566-A4FA02E4F4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2440235" flipH="1" flipV="1">
            <a:off x="981754" y="5162061"/>
            <a:ext cx="2651732" cy="213281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094155A-9372-5E50-64A8-B11B386F0F7E}"/>
              </a:ext>
            </a:extLst>
          </p:cNvPr>
          <p:cNvSpPr/>
          <p:nvPr/>
        </p:nvSpPr>
        <p:spPr>
          <a:xfrm>
            <a:off x="19830133" y="1185626"/>
            <a:ext cx="396455" cy="30715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FCD1C6-E90F-C890-AE43-B59C60401D34}"/>
              </a:ext>
            </a:extLst>
          </p:cNvPr>
          <p:cNvSpPr/>
          <p:nvPr/>
        </p:nvSpPr>
        <p:spPr>
          <a:xfrm>
            <a:off x="14550195" y="1122037"/>
            <a:ext cx="5609083" cy="434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Extract 35">
            <a:extLst>
              <a:ext uri="{FF2B5EF4-FFF2-40B4-BE49-F238E27FC236}">
                <a16:creationId xmlns:a16="http://schemas.microsoft.com/office/drawing/2014/main" id="{5E66242F-70A4-16DE-A0E6-9429E058CBDA}"/>
              </a:ext>
            </a:extLst>
          </p:cNvPr>
          <p:cNvSpPr/>
          <p:nvPr/>
        </p:nvSpPr>
        <p:spPr>
          <a:xfrm rot="16200000">
            <a:off x="13564796" y="583438"/>
            <a:ext cx="434340" cy="1511537"/>
          </a:xfrm>
          <a:prstGeom prst="flowChartExtra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lowchart: Data 36">
            <a:extLst>
              <a:ext uri="{FF2B5EF4-FFF2-40B4-BE49-F238E27FC236}">
                <a16:creationId xmlns:a16="http://schemas.microsoft.com/office/drawing/2014/main" id="{C845E5F2-9E19-46AE-FCED-D28D892717B4}"/>
              </a:ext>
            </a:extLst>
          </p:cNvPr>
          <p:cNvSpPr/>
          <p:nvPr/>
        </p:nvSpPr>
        <p:spPr>
          <a:xfrm>
            <a:off x="19466669" y="687696"/>
            <a:ext cx="989029" cy="434340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lowchart: Data 37">
            <a:extLst>
              <a:ext uri="{FF2B5EF4-FFF2-40B4-BE49-F238E27FC236}">
                <a16:creationId xmlns:a16="http://schemas.microsoft.com/office/drawing/2014/main" id="{4362379E-A6FB-E6C8-C064-5541AB77CB04}"/>
              </a:ext>
            </a:extLst>
          </p:cNvPr>
          <p:cNvSpPr/>
          <p:nvPr/>
        </p:nvSpPr>
        <p:spPr>
          <a:xfrm flipV="1">
            <a:off x="19466669" y="1556377"/>
            <a:ext cx="989029" cy="43433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4C7FE-B463-0E13-EF73-95E3B3683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4875">
            <a:off x="1295293" y="527588"/>
            <a:ext cx="1471519" cy="40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3;p34">
            <a:extLst>
              <a:ext uri="{FF2B5EF4-FFF2-40B4-BE49-F238E27FC236}">
                <a16:creationId xmlns:a16="http://schemas.microsoft.com/office/drawing/2014/main" id="{7595B305-113C-B1FA-A6F5-1DDD7EB6E652}"/>
              </a:ext>
            </a:extLst>
          </p:cNvPr>
          <p:cNvSpPr txBox="1">
            <a:spLocks/>
          </p:cNvSpPr>
          <p:nvPr/>
        </p:nvSpPr>
        <p:spPr>
          <a:xfrm>
            <a:off x="1208416" y="448677"/>
            <a:ext cx="6727167" cy="77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>
                <a:solidFill>
                  <a:srgbClr val="0B66BC"/>
                </a:solidFill>
                <a:latin typeface="Times New Roman"/>
                <a:cs typeface="Times New Roman"/>
              </a:rPr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02FDF-7887-D24C-6D11-8575D094A2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970888">
            <a:off x="1456454" y="56447"/>
            <a:ext cx="6254569" cy="5030605"/>
          </a:xfrm>
          <a:prstGeom prst="rect">
            <a:avLst/>
          </a:prstGeom>
        </p:spPr>
      </p:pic>
      <p:sp>
        <p:nvSpPr>
          <p:cNvPr id="13" name="Google Shape;315;p34">
            <a:extLst>
              <a:ext uri="{FF2B5EF4-FFF2-40B4-BE49-F238E27FC236}">
                <a16:creationId xmlns:a16="http://schemas.microsoft.com/office/drawing/2014/main" id="{BFEFBFBB-38E1-FF73-C7CE-972C407D7FE5}"/>
              </a:ext>
            </a:extLst>
          </p:cNvPr>
          <p:cNvSpPr txBox="1"/>
          <p:nvPr/>
        </p:nvSpPr>
        <p:spPr>
          <a:xfrm>
            <a:off x="737584" y="1814321"/>
            <a:ext cx="7668830" cy="120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“From the atmosphere to understanding,</a:t>
            </a:r>
          </a:p>
          <a:p>
            <a:pPr algn="ctr"/>
            <a:r>
              <a:rPr lang="en" sz="28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we capture the unseen to reveal the unknown”</a:t>
            </a:r>
          </a:p>
        </p:txBody>
      </p:sp>
      <p:sp>
        <p:nvSpPr>
          <p:cNvPr id="2" name="Google Shape;315;p34">
            <a:extLst>
              <a:ext uri="{FF2B5EF4-FFF2-40B4-BE49-F238E27FC236}">
                <a16:creationId xmlns:a16="http://schemas.microsoft.com/office/drawing/2014/main" id="{86B6FB23-FE8F-A55D-7B2B-4ECFF3B37374}"/>
              </a:ext>
            </a:extLst>
          </p:cNvPr>
          <p:cNvSpPr txBox="1"/>
          <p:nvPr/>
        </p:nvSpPr>
        <p:spPr>
          <a:xfrm>
            <a:off x="6568440" y="2885149"/>
            <a:ext cx="1710975" cy="58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~ Arun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5D18B-DA0D-88E6-1538-D6945CF681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 flipV="1">
            <a:off x="855902" y="3151369"/>
            <a:ext cx="1495581" cy="1202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4C4BE7-07D1-8528-23CD-82AFC44041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2781283" flipH="1" flipV="1">
            <a:off x="6335871" y="787674"/>
            <a:ext cx="1331475" cy="1070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84F90-BF47-91C4-663F-7DA6F8C0BA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2440235" flipH="1" flipV="1">
            <a:off x="2629994" y="3786253"/>
            <a:ext cx="957034" cy="769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421E45A-9CDC-1BC8-CA88-B4D72731CABF}"/>
              </a:ext>
            </a:extLst>
          </p:cNvPr>
          <p:cNvSpPr txBox="1"/>
          <p:nvPr/>
        </p:nvSpPr>
        <p:spPr>
          <a:xfrm>
            <a:off x="1547802" y="2017752"/>
            <a:ext cx="604839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>
                <a:solidFill>
                  <a:schemeClr val="bg2">
                    <a:lumMod val="50000"/>
                  </a:schemeClr>
                </a:solidFill>
                <a:latin typeface="Times New Roman"/>
              </a:rPr>
              <a:t>THANK YOU 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FC0656B3-5BD5-1F47-46F7-88D83AA1D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65FBBB-7712-938D-E847-DBBA335CFDB5}"/>
              </a:ext>
            </a:extLst>
          </p:cNvPr>
          <p:cNvSpPr>
            <a:spLocks noGrp="1"/>
          </p:cNvSpPr>
          <p:nvPr/>
        </p:nvSpPr>
        <p:spPr>
          <a:xfrm>
            <a:off x="2082206" y="394982"/>
            <a:ext cx="49795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>
                <a:solidFill>
                  <a:srgbClr val="0B66BC"/>
                </a:solidFill>
                <a:latin typeface="Times New Roman"/>
              </a:rPr>
              <a:t>CREW DETAILS</a:t>
            </a:r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253D7D-B217-E122-45F6-A94540F9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090763"/>
              </p:ext>
            </p:extLst>
          </p:nvPr>
        </p:nvGraphicFramePr>
        <p:xfrm>
          <a:off x="501041" y="1370034"/>
          <a:ext cx="8330867" cy="2805784"/>
        </p:xfrm>
        <a:graphic>
          <a:graphicData uri="http://schemas.openxmlformats.org/drawingml/2006/table">
            <a:tbl>
              <a:tblPr bandRow="1">
                <a:tableStyleId>{D3C4408B-DB6A-4BE4-B706-57E35D0E8FFD}</a:tableStyleId>
              </a:tblPr>
              <a:tblGrid>
                <a:gridCol w="2447784">
                  <a:extLst>
                    <a:ext uri="{9D8B030D-6E8A-4147-A177-3AD203B41FA5}">
                      <a16:colId xmlns:a16="http://schemas.microsoft.com/office/drawing/2014/main" val="465308331"/>
                    </a:ext>
                  </a:extLst>
                </a:gridCol>
                <a:gridCol w="672352">
                  <a:extLst>
                    <a:ext uri="{9D8B030D-6E8A-4147-A177-3AD203B41FA5}">
                      <a16:colId xmlns:a16="http://schemas.microsoft.com/office/drawing/2014/main" val="3307750178"/>
                    </a:ext>
                  </a:extLst>
                </a:gridCol>
                <a:gridCol w="1418243">
                  <a:extLst>
                    <a:ext uri="{9D8B030D-6E8A-4147-A177-3AD203B41FA5}">
                      <a16:colId xmlns:a16="http://schemas.microsoft.com/office/drawing/2014/main" val="398425740"/>
                    </a:ext>
                  </a:extLst>
                </a:gridCol>
                <a:gridCol w="1491782">
                  <a:extLst>
                    <a:ext uri="{9D8B030D-6E8A-4147-A177-3AD203B41FA5}">
                      <a16:colId xmlns:a16="http://schemas.microsoft.com/office/drawing/2014/main" val="638533581"/>
                    </a:ext>
                  </a:extLst>
                </a:gridCol>
                <a:gridCol w="2300706">
                  <a:extLst>
                    <a:ext uri="{9D8B030D-6E8A-4147-A177-3AD203B41FA5}">
                      <a16:colId xmlns:a16="http://schemas.microsoft.com/office/drawing/2014/main" val="194274208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NAME OF THE STUDENT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YEAR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DEPARTMENT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DESIGNATION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E MAIL ID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55349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 ARUN A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 Year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AERONAUTICAL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STUDENT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arunaru0813@gmail.com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05850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 ARAVINTH D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 Year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AERONAUTICAL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STUDENT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intharavinth@gmail.com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24514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 ANTONY LOURD MARY T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 Year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AERONAUTICAL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STUDENT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angeltenison2006@gmail.com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62412"/>
                  </a:ext>
                </a:extLst>
              </a:tr>
              <a:tr h="748384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 THIRUMAL V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 Year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AERONAUTICAL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STUDENT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thirumal.v1311@gmail.com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21903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730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67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04655D25-8847-DB38-74E1-4FD0853679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001250" y="-1999252"/>
            <a:ext cx="5146074" cy="9139427"/>
          </a:xfrm>
          <a:prstGeom prst="rect">
            <a:avLst/>
          </a:prstGeom>
        </p:spPr>
      </p:pic>
      <p:sp>
        <p:nvSpPr>
          <p:cNvPr id="4" name="Google Shape;488;p47">
            <a:extLst>
              <a:ext uri="{FF2B5EF4-FFF2-40B4-BE49-F238E27FC236}">
                <a16:creationId xmlns:a16="http://schemas.microsoft.com/office/drawing/2014/main" id="{6471E41C-8FF3-8567-8DBA-8BBA3A0400B6}"/>
              </a:ext>
            </a:extLst>
          </p:cNvPr>
          <p:cNvSpPr txBox="1"/>
          <p:nvPr/>
        </p:nvSpPr>
        <p:spPr>
          <a:xfrm flipH="1">
            <a:off x="963296" y="1457273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tx1"/>
                </a:solidFill>
                <a:latin typeface="Times New Roman"/>
                <a:ea typeface="Poppins"/>
                <a:cs typeface="Times New Roman"/>
              </a:rPr>
              <a:t>ABSTRACT</a:t>
            </a:r>
          </a:p>
        </p:txBody>
      </p:sp>
      <p:sp>
        <p:nvSpPr>
          <p:cNvPr id="5" name="Google Shape;489;p47">
            <a:extLst>
              <a:ext uri="{FF2B5EF4-FFF2-40B4-BE49-F238E27FC236}">
                <a16:creationId xmlns:a16="http://schemas.microsoft.com/office/drawing/2014/main" id="{47835E77-52F2-CC02-AEA8-5092656EC8F2}"/>
              </a:ext>
            </a:extLst>
          </p:cNvPr>
          <p:cNvSpPr txBox="1"/>
          <p:nvPr/>
        </p:nvSpPr>
        <p:spPr>
          <a:xfrm flipH="1">
            <a:off x="3785333" y="1457273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chemeClr val="dk1"/>
                </a:solidFill>
                <a:latin typeface="Times New Roman"/>
                <a:cs typeface="Times New Roman"/>
              </a:rPr>
              <a:t>IDEA/APPROACH DETAILS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6" name="Google Shape;490;p47">
            <a:extLst>
              <a:ext uri="{FF2B5EF4-FFF2-40B4-BE49-F238E27FC236}">
                <a16:creationId xmlns:a16="http://schemas.microsoft.com/office/drawing/2014/main" id="{67EF8F8B-8AE0-7CFC-8952-9638E036AA01}"/>
              </a:ext>
            </a:extLst>
          </p:cNvPr>
          <p:cNvSpPr txBox="1"/>
          <p:nvPr/>
        </p:nvSpPr>
        <p:spPr>
          <a:xfrm flipH="1">
            <a:off x="6607395" y="1457273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chemeClr val="dk1"/>
                </a:solidFill>
                <a:latin typeface="Times New Roman"/>
                <a:ea typeface="Poppins"/>
                <a:cs typeface="Times New Roman"/>
              </a:rPr>
              <a:t>FLOW CHART</a:t>
            </a:r>
          </a:p>
        </p:txBody>
      </p:sp>
      <p:sp>
        <p:nvSpPr>
          <p:cNvPr id="7" name="Google Shape;491;p47">
            <a:extLst>
              <a:ext uri="{FF2B5EF4-FFF2-40B4-BE49-F238E27FC236}">
                <a16:creationId xmlns:a16="http://schemas.microsoft.com/office/drawing/2014/main" id="{4E5A6243-7A6A-7FBC-DADA-34CD1415B591}"/>
              </a:ext>
            </a:extLst>
          </p:cNvPr>
          <p:cNvSpPr txBox="1"/>
          <p:nvPr/>
        </p:nvSpPr>
        <p:spPr>
          <a:xfrm flipH="1">
            <a:off x="963269" y="2671166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chemeClr val="dk1"/>
                </a:solidFill>
                <a:latin typeface="Times New Roman"/>
                <a:cs typeface="Times New Roman"/>
              </a:rPr>
              <a:t>METHODOLIGIES &amp; ALGORITHMS FOCUSED</a:t>
            </a:r>
            <a:endParaRPr lang="en-US" sz="120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8" name="Google Shape;492;p47">
            <a:extLst>
              <a:ext uri="{FF2B5EF4-FFF2-40B4-BE49-F238E27FC236}">
                <a16:creationId xmlns:a16="http://schemas.microsoft.com/office/drawing/2014/main" id="{482429DD-A3DF-A80D-01F8-9CE8732ECE74}"/>
              </a:ext>
            </a:extLst>
          </p:cNvPr>
          <p:cNvSpPr txBox="1"/>
          <p:nvPr/>
        </p:nvSpPr>
        <p:spPr>
          <a:xfrm flipH="1">
            <a:off x="6607395" y="2671174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chemeClr val="dk1"/>
                </a:solidFill>
                <a:latin typeface="Times New Roman"/>
                <a:cs typeface="Times New Roman"/>
              </a:rPr>
              <a:t>EXPECTED OUTCOME</a:t>
            </a:r>
          </a:p>
        </p:txBody>
      </p:sp>
      <p:sp>
        <p:nvSpPr>
          <p:cNvPr id="9" name="Google Shape;495;p47">
            <a:extLst>
              <a:ext uri="{FF2B5EF4-FFF2-40B4-BE49-F238E27FC236}">
                <a16:creationId xmlns:a16="http://schemas.microsoft.com/office/drawing/2014/main" id="{0DE21461-1801-C846-426F-3F9E1D3B078C}"/>
              </a:ext>
            </a:extLst>
          </p:cNvPr>
          <p:cNvSpPr txBox="1"/>
          <p:nvPr/>
        </p:nvSpPr>
        <p:spPr>
          <a:xfrm flipH="1">
            <a:off x="3785333" y="2671174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chemeClr val="dk1"/>
                </a:solidFill>
                <a:latin typeface="Times New Roman"/>
                <a:cs typeface="Times New Roman"/>
              </a:rPr>
              <a:t>ANALYSIS OF THE PROJECT</a:t>
            </a:r>
          </a:p>
        </p:txBody>
      </p:sp>
      <p:cxnSp>
        <p:nvCxnSpPr>
          <p:cNvPr id="10" name="Google Shape;496;p47">
            <a:extLst>
              <a:ext uri="{FF2B5EF4-FFF2-40B4-BE49-F238E27FC236}">
                <a16:creationId xmlns:a16="http://schemas.microsoft.com/office/drawing/2014/main" id="{8DB1C6E3-A8B1-97C7-6FCE-8266E0FE4AC3}"/>
              </a:ext>
            </a:extLst>
          </p:cNvPr>
          <p:cNvCxnSpPr>
            <a:cxnSpLocks/>
          </p:cNvCxnSpPr>
          <p:nvPr/>
        </p:nvCxnSpPr>
        <p:spPr>
          <a:xfrm>
            <a:off x="3037196" y="1879374"/>
            <a:ext cx="74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" name="Google Shape;497;p47">
            <a:extLst>
              <a:ext uri="{FF2B5EF4-FFF2-40B4-BE49-F238E27FC236}">
                <a16:creationId xmlns:a16="http://schemas.microsoft.com/office/drawing/2014/main" id="{110BE94B-3A67-7269-C1EA-8F3492EFF8CE}"/>
              </a:ext>
            </a:extLst>
          </p:cNvPr>
          <p:cNvCxnSpPr>
            <a:cxnSpLocks/>
          </p:cNvCxnSpPr>
          <p:nvPr/>
        </p:nvCxnSpPr>
        <p:spPr>
          <a:xfrm>
            <a:off x="5859233" y="1879374"/>
            <a:ext cx="74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2" name="Google Shape;498;p47">
            <a:extLst>
              <a:ext uri="{FF2B5EF4-FFF2-40B4-BE49-F238E27FC236}">
                <a16:creationId xmlns:a16="http://schemas.microsoft.com/office/drawing/2014/main" id="{05B67E03-A8F9-CAC7-236B-343E48337FB8}"/>
              </a:ext>
            </a:extLst>
          </p:cNvPr>
          <p:cNvCxnSpPr>
            <a:cxnSpLocks/>
          </p:cNvCxnSpPr>
          <p:nvPr/>
        </p:nvCxnSpPr>
        <p:spPr>
          <a:xfrm rot="5400000">
            <a:off x="4637445" y="-335826"/>
            <a:ext cx="369600" cy="56442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" name="Google Shape;499;p47">
            <a:extLst>
              <a:ext uri="{FF2B5EF4-FFF2-40B4-BE49-F238E27FC236}">
                <a16:creationId xmlns:a16="http://schemas.microsoft.com/office/drawing/2014/main" id="{65DA523E-C32E-CF5F-12B8-C5694D5FB77A}"/>
              </a:ext>
            </a:extLst>
          </p:cNvPr>
          <p:cNvCxnSpPr>
            <a:cxnSpLocks/>
          </p:cNvCxnSpPr>
          <p:nvPr/>
        </p:nvCxnSpPr>
        <p:spPr>
          <a:xfrm>
            <a:off x="5859233" y="3093273"/>
            <a:ext cx="7482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" name="Google Shape;500;p47">
            <a:extLst>
              <a:ext uri="{FF2B5EF4-FFF2-40B4-BE49-F238E27FC236}">
                <a16:creationId xmlns:a16="http://schemas.microsoft.com/office/drawing/2014/main" id="{4D499282-DE59-DC32-97A7-1620DA5B12DF}"/>
              </a:ext>
            </a:extLst>
          </p:cNvPr>
          <p:cNvCxnSpPr>
            <a:cxnSpLocks/>
          </p:cNvCxnSpPr>
          <p:nvPr/>
        </p:nvCxnSpPr>
        <p:spPr>
          <a:xfrm>
            <a:off x="3037170" y="3093267"/>
            <a:ext cx="7482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" name="Google Shape;313;p34">
            <a:extLst>
              <a:ext uri="{FF2B5EF4-FFF2-40B4-BE49-F238E27FC236}">
                <a16:creationId xmlns:a16="http://schemas.microsoft.com/office/drawing/2014/main" id="{3C654057-8A92-5656-A029-86FAE31F1F15}"/>
              </a:ext>
            </a:extLst>
          </p:cNvPr>
          <p:cNvSpPr txBox="1">
            <a:spLocks/>
          </p:cNvSpPr>
          <p:nvPr/>
        </p:nvSpPr>
        <p:spPr>
          <a:xfrm>
            <a:off x="1395685" y="565476"/>
            <a:ext cx="68531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>
                <a:solidFill>
                  <a:srgbClr val="0B66BC"/>
                </a:solidFill>
                <a:latin typeface="Times New Roman"/>
              </a:rPr>
              <a:t>MODULE LIST</a:t>
            </a:r>
            <a:endParaRPr lang="en-US"/>
          </a:p>
        </p:txBody>
      </p:sp>
      <p:sp>
        <p:nvSpPr>
          <p:cNvPr id="17" name="Google Shape;491;p47">
            <a:extLst>
              <a:ext uri="{FF2B5EF4-FFF2-40B4-BE49-F238E27FC236}">
                <a16:creationId xmlns:a16="http://schemas.microsoft.com/office/drawing/2014/main" id="{D4B0668C-8F99-9D37-3CB5-6D22325D7AFB}"/>
              </a:ext>
            </a:extLst>
          </p:cNvPr>
          <p:cNvSpPr txBox="1"/>
          <p:nvPr/>
        </p:nvSpPr>
        <p:spPr>
          <a:xfrm flipH="1">
            <a:off x="963269" y="3868967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chemeClr val="dk1"/>
                </a:solidFill>
                <a:latin typeface="Times New Roman"/>
                <a:cs typeface="Times New Roman"/>
              </a:rPr>
              <a:t>SOCIAL RELEVANCE</a:t>
            </a:r>
          </a:p>
        </p:txBody>
      </p:sp>
      <p:sp>
        <p:nvSpPr>
          <p:cNvPr id="18" name="Google Shape;492;p47">
            <a:extLst>
              <a:ext uri="{FF2B5EF4-FFF2-40B4-BE49-F238E27FC236}">
                <a16:creationId xmlns:a16="http://schemas.microsoft.com/office/drawing/2014/main" id="{B180696D-30B1-BC5C-35F1-F08E068C47BD}"/>
              </a:ext>
            </a:extLst>
          </p:cNvPr>
          <p:cNvSpPr txBox="1"/>
          <p:nvPr/>
        </p:nvSpPr>
        <p:spPr>
          <a:xfrm flipH="1">
            <a:off x="6607395" y="3868974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chemeClr val="dk1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19" name="Google Shape;495;p47">
            <a:extLst>
              <a:ext uri="{FF2B5EF4-FFF2-40B4-BE49-F238E27FC236}">
                <a16:creationId xmlns:a16="http://schemas.microsoft.com/office/drawing/2014/main" id="{ECDBFC7D-50F1-9A82-D4DB-5BA2B5F02C97}"/>
              </a:ext>
            </a:extLst>
          </p:cNvPr>
          <p:cNvSpPr txBox="1"/>
          <p:nvPr/>
        </p:nvSpPr>
        <p:spPr>
          <a:xfrm flipH="1">
            <a:off x="3785332" y="3868974"/>
            <a:ext cx="2073900" cy="8442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>
                <a:solidFill>
                  <a:schemeClr val="dk1"/>
                </a:solidFill>
                <a:latin typeface="Times New Roman"/>
                <a:cs typeface="Times New Roman"/>
              </a:rPr>
              <a:t>DEMONISTRATION SCREEN</a:t>
            </a:r>
          </a:p>
        </p:txBody>
      </p:sp>
      <p:cxnSp>
        <p:nvCxnSpPr>
          <p:cNvPr id="20" name="Google Shape;498;p47">
            <a:extLst>
              <a:ext uri="{FF2B5EF4-FFF2-40B4-BE49-F238E27FC236}">
                <a16:creationId xmlns:a16="http://schemas.microsoft.com/office/drawing/2014/main" id="{0C45D945-DA12-62DC-BDEA-D6BCCACF321C}"/>
              </a:ext>
            </a:extLst>
          </p:cNvPr>
          <p:cNvCxnSpPr>
            <a:cxnSpLocks/>
          </p:cNvCxnSpPr>
          <p:nvPr/>
        </p:nvCxnSpPr>
        <p:spPr>
          <a:xfrm rot="5400000">
            <a:off x="4637445" y="861975"/>
            <a:ext cx="369600" cy="56442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1" name="Google Shape;499;p47">
            <a:extLst>
              <a:ext uri="{FF2B5EF4-FFF2-40B4-BE49-F238E27FC236}">
                <a16:creationId xmlns:a16="http://schemas.microsoft.com/office/drawing/2014/main" id="{81BAE198-1DCA-5599-C699-CFEEB94F50EA}"/>
              </a:ext>
            </a:extLst>
          </p:cNvPr>
          <p:cNvCxnSpPr>
            <a:cxnSpLocks/>
          </p:cNvCxnSpPr>
          <p:nvPr/>
        </p:nvCxnSpPr>
        <p:spPr>
          <a:xfrm>
            <a:off x="5859233" y="4291074"/>
            <a:ext cx="7482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" name="Google Shape;500;p47">
            <a:extLst>
              <a:ext uri="{FF2B5EF4-FFF2-40B4-BE49-F238E27FC236}">
                <a16:creationId xmlns:a16="http://schemas.microsoft.com/office/drawing/2014/main" id="{55A6022C-DB95-8618-FE54-BB2415A3C6E4}"/>
              </a:ext>
            </a:extLst>
          </p:cNvPr>
          <p:cNvCxnSpPr>
            <a:cxnSpLocks/>
          </p:cNvCxnSpPr>
          <p:nvPr/>
        </p:nvCxnSpPr>
        <p:spPr>
          <a:xfrm>
            <a:off x="3037168" y="4291066"/>
            <a:ext cx="7482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003DFC15-015B-B1B7-2F54-64F5024D6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14393">
            <a:off x="-3473013" y="7725801"/>
            <a:ext cx="5551299" cy="579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FEADA780-4BB5-C1ED-B086-0BB0675D5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4A6C12-CF00-15BB-1B85-9C95E0AD9C0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350" y="512445"/>
            <a:ext cx="4646930" cy="4646930"/>
          </a:xfrm>
          <a:prstGeom prst="rect">
            <a:avLst/>
          </a:prstGeom>
        </p:spPr>
      </p:pic>
      <p:sp>
        <p:nvSpPr>
          <p:cNvPr id="4" name="Google Shape;313;p34">
            <a:extLst>
              <a:ext uri="{FF2B5EF4-FFF2-40B4-BE49-F238E27FC236}">
                <a16:creationId xmlns:a16="http://schemas.microsoft.com/office/drawing/2014/main" id="{4B7F0DBA-1D4A-42BF-0EA7-7C87DBDFB83D}"/>
              </a:ext>
            </a:extLst>
          </p:cNvPr>
          <p:cNvSpPr txBox="1">
            <a:spLocks/>
          </p:cNvSpPr>
          <p:nvPr/>
        </p:nvSpPr>
        <p:spPr>
          <a:xfrm>
            <a:off x="1489964" y="561865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>
                <a:solidFill>
                  <a:srgbClr val="0B66BC"/>
                </a:solidFill>
                <a:latin typeface="Times New Roman"/>
              </a:rPr>
              <a:t>ABSTRACT</a:t>
            </a:r>
            <a:endParaRPr lang="en-US"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F6ECE868-8956-FACC-6243-D536E76DF10E}"/>
              </a:ext>
            </a:extLst>
          </p:cNvPr>
          <p:cNvSpPr txBox="1"/>
          <p:nvPr/>
        </p:nvSpPr>
        <p:spPr>
          <a:xfrm>
            <a:off x="736809" y="1549070"/>
            <a:ext cx="4543851" cy="268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rtl="0" fontAlgn="base">
              <a:lnSpc>
                <a:spcPts val="2250"/>
              </a:lnSpc>
              <a:buNone/>
            </a:pPr>
            <a:r>
              <a:rPr lang="en-US" sz="18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The</a:t>
            </a:r>
            <a:r>
              <a:rPr lang="en-US" sz="1800" b="0" i="0" u="none" strike="noStrike">
                <a:solidFill>
                  <a:schemeClr val="tx1"/>
                </a:solidFill>
                <a:effectLst/>
                <a:latin typeface="Nyala" panose="020F0502020204030204" pitchFamily="2" charset="0"/>
              </a:rPr>
              <a:t> </a:t>
            </a:r>
            <a:r>
              <a:rPr lang="en-US" sz="1800" b="0" i="0" u="none" strike="noStrike">
                <a:solidFill>
                  <a:srgbClr val="0B66BC"/>
                </a:solidFill>
                <a:effectLst/>
                <a:latin typeface="Nyala" panose="020F0502020204030204" pitchFamily="2" charset="0"/>
              </a:rPr>
              <a:t>Stratospheric Dust Analysis </a:t>
            </a:r>
            <a:r>
              <a:rPr lang="en-US" sz="18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Rocket is a student-driven project focused on high-altitude exploration.</a:t>
            </a:r>
            <a:r>
              <a:rPr lang="en-US" sz="1800" b="0" i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​</a:t>
            </a:r>
            <a:endParaRPr lang="en-US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2250"/>
              </a:lnSpc>
              <a:buNone/>
            </a:pPr>
            <a:r>
              <a:rPr lang="en-US" sz="1800" b="0" i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​</a:t>
            </a:r>
            <a:endParaRPr lang="en-US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2250"/>
              </a:lnSpc>
            </a:pPr>
            <a:r>
              <a:rPr lang="en-US" sz="18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This mission is a step toward sustainable, accessible, and impactful aerospace innovation, making space research more inclusive for future pioneers like me.</a:t>
            </a:r>
            <a:r>
              <a:rPr lang="en-US" sz="1800" b="0" i="0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​</a:t>
            </a:r>
            <a:endParaRPr lang="en-US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DFC15-015B-B1B7-2F54-64F5024D6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2" y="1467790"/>
            <a:ext cx="2682964" cy="2801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DE4BC-8BE5-B20A-020A-2D0EAD0BB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03211">
            <a:off x="-3604523" y="5257963"/>
            <a:ext cx="4330678" cy="2438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977988-60D1-A47D-C192-AB8ACC57BE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2414691">
            <a:off x="7407693" y="-2735396"/>
            <a:ext cx="3661961" cy="2061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AA849-9DC9-37A4-29DB-7D4683ACD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38947">
            <a:off x="4224529" y="5094984"/>
            <a:ext cx="6044908" cy="3815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8B8C14-8C28-446C-5447-E0501FD68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844140">
            <a:off x="-2148229" y="-2951398"/>
            <a:ext cx="4692213" cy="29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13;p34">
            <a:extLst>
              <a:ext uri="{FF2B5EF4-FFF2-40B4-BE49-F238E27FC236}">
                <a16:creationId xmlns:a16="http://schemas.microsoft.com/office/drawing/2014/main" id="{DAA94E87-2682-ADF2-CD2D-83357008F4AF}"/>
              </a:ext>
            </a:extLst>
          </p:cNvPr>
          <p:cNvSpPr txBox="1">
            <a:spLocks/>
          </p:cNvSpPr>
          <p:nvPr/>
        </p:nvSpPr>
        <p:spPr>
          <a:xfrm>
            <a:off x="1489964" y="715498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>
                <a:solidFill>
                  <a:srgbClr val="0B66BC"/>
                </a:solidFill>
                <a:latin typeface="Times New Roman"/>
                <a:cs typeface="Times New Roman"/>
              </a:rPr>
              <a:t>IDEA/APPROACH DETAILS</a:t>
            </a:r>
          </a:p>
        </p:txBody>
      </p:sp>
      <p:sp>
        <p:nvSpPr>
          <p:cNvPr id="17" name="Google Shape;315;p34">
            <a:extLst>
              <a:ext uri="{FF2B5EF4-FFF2-40B4-BE49-F238E27FC236}">
                <a16:creationId xmlns:a16="http://schemas.microsoft.com/office/drawing/2014/main" id="{114CF3F7-ED3E-A029-C588-844B9797496B}"/>
              </a:ext>
            </a:extLst>
          </p:cNvPr>
          <p:cNvSpPr txBox="1"/>
          <p:nvPr/>
        </p:nvSpPr>
        <p:spPr>
          <a:xfrm>
            <a:off x="720000" y="1591092"/>
            <a:ext cx="7668830" cy="268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n-US" sz="1800">
                <a:solidFill>
                  <a:srgbClr val="0B66BC"/>
                </a:solidFill>
                <a:latin typeface="Nyala" panose="02000504070300020003" pitchFamily="2" charset="0"/>
                <a:ea typeface="Poppins"/>
                <a:cs typeface="Times New Roman"/>
              </a:rPr>
              <a:t>Thought Trigger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: Concerned about Earth's pollution, I began exploring its causes.</a:t>
            </a:r>
          </a:p>
          <a:p>
            <a:pPr algn="just"/>
            <a:endParaRPr lang="en-US" sz="1800">
              <a:solidFill>
                <a:schemeClr val="dk1"/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 algn="just">
              <a:buFontTx/>
              <a:buChar char="-"/>
            </a:pPr>
            <a:r>
              <a:rPr lang="en-US" sz="1800">
                <a:solidFill>
                  <a:srgbClr val="0B66BC"/>
                </a:solidFill>
                <a:latin typeface="Nyala" panose="02000504070300020003" pitchFamily="2" charset="0"/>
                <a:ea typeface="Poppins"/>
                <a:cs typeface="Times New Roman"/>
              </a:rPr>
              <a:t>Inspiration: 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Questioned, "Why not create an eco-friendly environment by analyzing atmospheric pollutants?“</a:t>
            </a:r>
          </a:p>
          <a:p>
            <a:pPr marL="285750" indent="-285750" algn="just">
              <a:buFontTx/>
              <a:buChar char="-"/>
            </a:pPr>
            <a:endParaRPr lang="en-US" sz="18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 algn="just">
              <a:buFontTx/>
              <a:buChar char="-"/>
            </a:pPr>
            <a:r>
              <a:rPr lang="en-US" sz="1800">
                <a:solidFill>
                  <a:srgbClr val="0B66BC"/>
                </a:solidFill>
                <a:latin typeface="Nyala" panose="02000504070300020003" pitchFamily="2" charset="0"/>
                <a:ea typeface="Poppins"/>
                <a:cs typeface="Times New Roman"/>
              </a:rPr>
              <a:t>Project Goal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: Collect and analyze stratospheric dust to understand pollution and promote a cleaner environment.</a:t>
            </a:r>
            <a:endParaRPr lang="en-US" sz="18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DE4BC-8BE5-B20A-020A-2D0EAD0B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22715">
            <a:off x="-1394991" y="3946228"/>
            <a:ext cx="3318319" cy="1868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77988-60D1-A47D-C192-AB8ACC57B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5400000">
            <a:off x="7356718" y="330357"/>
            <a:ext cx="1903881" cy="1072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AA849-9DC9-37A4-29DB-7D4683ACD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82061"/>
            <a:ext cx="5086599" cy="3210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B8C14-8C28-446C-5447-E0501FD68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337397">
            <a:off x="-233133" y="-1087551"/>
            <a:ext cx="3446194" cy="21751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35467E-ED53-EF4A-1140-B5599E2FC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41215">
            <a:off x="3932511" y="5385857"/>
            <a:ext cx="2377381" cy="15810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FC5F28-38B8-73F4-ABE0-3CB08D8364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1777"/>
          <a:stretch/>
        </p:blipFill>
        <p:spPr>
          <a:xfrm rot="20205836">
            <a:off x="-1999613" y="6004310"/>
            <a:ext cx="1683879" cy="19757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BF6DAD-3F61-A14F-8C79-B29001621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94083">
            <a:off x="-3411332" y="-1019822"/>
            <a:ext cx="2097315" cy="16776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BA30A1B-BCE4-309A-B8E2-CBDEB85C3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3068">
            <a:off x="6689901" y="-3163230"/>
            <a:ext cx="1632325" cy="22860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68B6D2-AAB8-638B-712B-C57E585A0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326166">
            <a:off x="11866188" y="4056185"/>
            <a:ext cx="2379886" cy="2192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1670CD2-3941-2F8F-163D-DED7DCCC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11" y="-679134"/>
            <a:ext cx="8124578" cy="6096954"/>
          </a:xfrm>
          <a:prstGeom prst="rect">
            <a:avLst/>
          </a:prstGeom>
        </p:spPr>
      </p:pic>
      <p:sp>
        <p:nvSpPr>
          <p:cNvPr id="12" name="Google Shape;313;p34">
            <a:extLst>
              <a:ext uri="{FF2B5EF4-FFF2-40B4-BE49-F238E27FC236}">
                <a16:creationId xmlns:a16="http://schemas.microsoft.com/office/drawing/2014/main" id="{AA8F61E2-97DA-CAC9-5010-C44D97DB9ECD}"/>
              </a:ext>
            </a:extLst>
          </p:cNvPr>
          <p:cNvSpPr txBox="1">
            <a:spLocks/>
          </p:cNvSpPr>
          <p:nvPr/>
        </p:nvSpPr>
        <p:spPr>
          <a:xfrm>
            <a:off x="1686991" y="429983"/>
            <a:ext cx="5787136" cy="469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sz="2400">
                <a:solidFill>
                  <a:srgbClr val="333F70"/>
                </a:solidFill>
                <a:latin typeface="Times New Roman"/>
                <a:cs typeface="Times New Roman"/>
              </a:rPr>
              <a:t>FLOW CHAT</a:t>
            </a:r>
          </a:p>
        </p:txBody>
      </p:sp>
      <p:sp>
        <p:nvSpPr>
          <p:cNvPr id="21" name="Google Shape;315;p34">
            <a:extLst>
              <a:ext uri="{FF2B5EF4-FFF2-40B4-BE49-F238E27FC236}">
                <a16:creationId xmlns:a16="http://schemas.microsoft.com/office/drawing/2014/main" id="{DD3C9CF2-76F1-F785-7511-49A9EFAFBC47}"/>
              </a:ext>
            </a:extLst>
          </p:cNvPr>
          <p:cNvSpPr txBox="1"/>
          <p:nvPr/>
        </p:nvSpPr>
        <p:spPr>
          <a:xfrm>
            <a:off x="924918" y="1864900"/>
            <a:ext cx="1130091" cy="4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8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Step 1</a:t>
            </a:r>
            <a:endParaRPr lang="en-US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2" name="Google Shape;315;p34">
            <a:extLst>
              <a:ext uri="{FF2B5EF4-FFF2-40B4-BE49-F238E27FC236}">
                <a16:creationId xmlns:a16="http://schemas.microsoft.com/office/drawing/2014/main" id="{A2F67CB1-1D48-9C6E-3EEC-0881A10B62C6}"/>
              </a:ext>
            </a:extLst>
          </p:cNvPr>
          <p:cNvSpPr txBox="1"/>
          <p:nvPr/>
        </p:nvSpPr>
        <p:spPr>
          <a:xfrm>
            <a:off x="2470216" y="1864900"/>
            <a:ext cx="1130091" cy="4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8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Step 2</a:t>
            </a:r>
            <a:endParaRPr lang="en-US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3" name="Google Shape;315;p34">
            <a:extLst>
              <a:ext uri="{FF2B5EF4-FFF2-40B4-BE49-F238E27FC236}">
                <a16:creationId xmlns:a16="http://schemas.microsoft.com/office/drawing/2014/main" id="{CE011572-A475-C261-55A3-B1C8B0D672A4}"/>
              </a:ext>
            </a:extLst>
          </p:cNvPr>
          <p:cNvSpPr txBox="1"/>
          <p:nvPr/>
        </p:nvSpPr>
        <p:spPr>
          <a:xfrm>
            <a:off x="4015514" y="1864900"/>
            <a:ext cx="1130091" cy="4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8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Step 3</a:t>
            </a:r>
            <a:endParaRPr lang="en-US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4" name="Google Shape;315;p34">
            <a:extLst>
              <a:ext uri="{FF2B5EF4-FFF2-40B4-BE49-F238E27FC236}">
                <a16:creationId xmlns:a16="http://schemas.microsoft.com/office/drawing/2014/main" id="{A74B0EC2-8EE4-61A5-7D48-9000AF9752ED}"/>
              </a:ext>
            </a:extLst>
          </p:cNvPr>
          <p:cNvSpPr txBox="1"/>
          <p:nvPr/>
        </p:nvSpPr>
        <p:spPr>
          <a:xfrm>
            <a:off x="5560812" y="1864900"/>
            <a:ext cx="1130091" cy="4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8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Step 4</a:t>
            </a:r>
            <a:endParaRPr lang="en-US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5" name="Google Shape;315;p34">
            <a:extLst>
              <a:ext uri="{FF2B5EF4-FFF2-40B4-BE49-F238E27FC236}">
                <a16:creationId xmlns:a16="http://schemas.microsoft.com/office/drawing/2014/main" id="{24CF5BC1-8A2E-C2E0-C34F-C7EE3D171C78}"/>
              </a:ext>
            </a:extLst>
          </p:cNvPr>
          <p:cNvSpPr txBox="1"/>
          <p:nvPr/>
        </p:nvSpPr>
        <p:spPr>
          <a:xfrm>
            <a:off x="7106110" y="1864900"/>
            <a:ext cx="1130091" cy="4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8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Step 5</a:t>
            </a:r>
            <a:endParaRPr lang="en-US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6" name="Google Shape;315;p34">
            <a:extLst>
              <a:ext uri="{FF2B5EF4-FFF2-40B4-BE49-F238E27FC236}">
                <a16:creationId xmlns:a16="http://schemas.microsoft.com/office/drawing/2014/main" id="{EECB9D1F-483D-584D-5DBF-F2072174BA8C}"/>
              </a:ext>
            </a:extLst>
          </p:cNvPr>
          <p:cNvSpPr txBox="1"/>
          <p:nvPr/>
        </p:nvSpPr>
        <p:spPr>
          <a:xfrm>
            <a:off x="924917" y="3474269"/>
            <a:ext cx="1130091" cy="6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6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Rocket Launch</a:t>
            </a:r>
            <a:endParaRPr lang="en-US" sz="1600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7" name="Google Shape;315;p34">
            <a:extLst>
              <a:ext uri="{FF2B5EF4-FFF2-40B4-BE49-F238E27FC236}">
                <a16:creationId xmlns:a16="http://schemas.microsoft.com/office/drawing/2014/main" id="{733AD28C-3889-928E-9C62-20FE66085883}"/>
              </a:ext>
            </a:extLst>
          </p:cNvPr>
          <p:cNvSpPr txBox="1"/>
          <p:nvPr/>
        </p:nvSpPr>
        <p:spPr>
          <a:xfrm>
            <a:off x="2447356" y="3474269"/>
            <a:ext cx="1240724" cy="6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6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Payload Deployment</a:t>
            </a:r>
            <a:endParaRPr lang="en-US" sz="1600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8" name="Google Shape;315;p34">
            <a:extLst>
              <a:ext uri="{FF2B5EF4-FFF2-40B4-BE49-F238E27FC236}">
                <a16:creationId xmlns:a16="http://schemas.microsoft.com/office/drawing/2014/main" id="{535390C8-1931-4DD0-CA70-C9D652E871F0}"/>
              </a:ext>
            </a:extLst>
          </p:cNvPr>
          <p:cNvSpPr txBox="1"/>
          <p:nvPr/>
        </p:nvSpPr>
        <p:spPr>
          <a:xfrm>
            <a:off x="4007895" y="3474269"/>
            <a:ext cx="1130091" cy="6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6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Sample Collection</a:t>
            </a:r>
            <a:endParaRPr lang="en-US" sz="1600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Google Shape;315;p34">
            <a:extLst>
              <a:ext uri="{FF2B5EF4-FFF2-40B4-BE49-F238E27FC236}">
                <a16:creationId xmlns:a16="http://schemas.microsoft.com/office/drawing/2014/main" id="{2DC057E4-3B17-702B-2D6F-43DF61164E71}"/>
              </a:ext>
            </a:extLst>
          </p:cNvPr>
          <p:cNvSpPr txBox="1"/>
          <p:nvPr/>
        </p:nvSpPr>
        <p:spPr>
          <a:xfrm>
            <a:off x="5537954" y="3474269"/>
            <a:ext cx="1130091" cy="6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6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Safety Landing</a:t>
            </a:r>
            <a:endParaRPr lang="en-US" sz="1600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0" name="Google Shape;315;p34">
            <a:extLst>
              <a:ext uri="{FF2B5EF4-FFF2-40B4-BE49-F238E27FC236}">
                <a16:creationId xmlns:a16="http://schemas.microsoft.com/office/drawing/2014/main" id="{39D4C66A-60AA-A54F-D37A-95D88F54093C}"/>
              </a:ext>
            </a:extLst>
          </p:cNvPr>
          <p:cNvSpPr txBox="1"/>
          <p:nvPr/>
        </p:nvSpPr>
        <p:spPr>
          <a:xfrm>
            <a:off x="7052773" y="3474269"/>
            <a:ext cx="1130091" cy="6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 fontAlgn="base">
              <a:lnSpc>
                <a:spcPts val="2250"/>
              </a:lnSpc>
              <a:buNone/>
            </a:pPr>
            <a:r>
              <a:rPr lang="en-US" sz="16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Nyala" panose="020F0502020204030204" pitchFamily="2" charset="0"/>
              </a:rPr>
              <a:t>Lab</a:t>
            </a:r>
          </a:p>
          <a:p>
            <a:pPr algn="ctr" rtl="0" fontAlgn="base">
              <a:lnSpc>
                <a:spcPts val="2250"/>
              </a:lnSpc>
              <a:buNone/>
            </a:pPr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Nyala" panose="020F0502020204030204" pitchFamily="2" charset="0"/>
              </a:rPr>
              <a:t>Analysis</a:t>
            </a:r>
            <a:endParaRPr lang="en-US" sz="1600" b="0" i="0">
              <a:solidFill>
                <a:schemeClr val="bg2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5467E-ED53-EF4A-1140-B5599E2FC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310" y="2461760"/>
            <a:ext cx="1683585" cy="111963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FC5F28-38B8-73F4-ABE0-3CB08D8364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1777"/>
          <a:stretch/>
        </p:blipFill>
        <p:spPr>
          <a:xfrm>
            <a:off x="982643" y="2461760"/>
            <a:ext cx="941699" cy="110492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BF6DAD-3F61-A14F-8C79-B29001621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929" y="2560368"/>
            <a:ext cx="1258019" cy="10063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BA30A1B-BCE4-309A-B8E2-CBDEB85C3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894" y="2461760"/>
            <a:ext cx="878721" cy="12306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68B6D2-AAB8-638B-712B-C57E585A0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403" y="2461760"/>
            <a:ext cx="1199502" cy="110492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5D2D24A-6719-F5EB-5997-344B8245D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700455">
            <a:off x="7807396" y="-10835867"/>
            <a:ext cx="6616429" cy="11750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13;p34">
            <a:extLst>
              <a:ext uri="{FF2B5EF4-FFF2-40B4-BE49-F238E27FC236}">
                <a16:creationId xmlns:a16="http://schemas.microsoft.com/office/drawing/2014/main" id="{FAC89F0C-E6E0-17A8-F31B-06E61BBDA3EE}"/>
              </a:ext>
            </a:extLst>
          </p:cNvPr>
          <p:cNvSpPr txBox="1">
            <a:spLocks/>
          </p:cNvSpPr>
          <p:nvPr/>
        </p:nvSpPr>
        <p:spPr>
          <a:xfrm>
            <a:off x="1455570" y="278052"/>
            <a:ext cx="6164072" cy="117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>
                <a:solidFill>
                  <a:srgbClr val="0B66BC"/>
                </a:solidFill>
                <a:latin typeface="Times New Roman"/>
                <a:cs typeface="Times New Roman"/>
              </a:rPr>
              <a:t>METHODOLIGIES &amp; ALGORITHMS FOCUSED</a:t>
            </a:r>
          </a:p>
        </p:txBody>
      </p:sp>
      <p:sp>
        <p:nvSpPr>
          <p:cNvPr id="29" name="Google Shape;315;p34">
            <a:extLst>
              <a:ext uri="{FF2B5EF4-FFF2-40B4-BE49-F238E27FC236}">
                <a16:creationId xmlns:a16="http://schemas.microsoft.com/office/drawing/2014/main" id="{AA227CC1-959F-F368-6A1B-46793D4FC743}"/>
              </a:ext>
            </a:extLst>
          </p:cNvPr>
          <p:cNvSpPr txBox="1"/>
          <p:nvPr/>
        </p:nvSpPr>
        <p:spPr>
          <a:xfrm>
            <a:off x="1312765" y="1568232"/>
            <a:ext cx="6449681" cy="26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Blip>
                <a:blip r:embed="rId3"/>
              </a:buBlip>
            </a:pPr>
            <a:r>
              <a:rPr lang="en-IN" sz="1600">
                <a:solidFill>
                  <a:srgbClr val="C00000"/>
                </a:solidFill>
                <a:latin typeface="Nyala" panose="02000504070300020003" pitchFamily="2" charset="0"/>
                <a:ea typeface="Poppins"/>
                <a:cs typeface="Times New Roman"/>
              </a:rPr>
              <a:t> Trajectory Calculation: </a:t>
            </a:r>
            <a:r>
              <a:rPr lang="en-IN" sz="16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Predicting the rocket's path and landing zone.</a:t>
            </a:r>
          </a:p>
          <a:p>
            <a:pPr marL="285750" indent="-285750">
              <a:buBlip>
                <a:blip r:embed="rId3"/>
              </a:buBlip>
            </a:pPr>
            <a:endParaRPr lang="en-IN" sz="1600">
              <a:solidFill>
                <a:schemeClr val="dk1"/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>
              <a:buBlip>
                <a:blip r:embed="rId3"/>
              </a:buBlip>
            </a:pPr>
            <a:r>
              <a:rPr lang="en-IN" sz="1600">
                <a:solidFill>
                  <a:srgbClr val="C00000"/>
                </a:solidFill>
                <a:latin typeface="Nyala" panose="02000504070300020003" pitchFamily="2" charset="0"/>
                <a:ea typeface="Poppins"/>
                <a:cs typeface="Times New Roman"/>
              </a:rPr>
              <a:t> Sampling Mechanism: </a:t>
            </a:r>
            <a:r>
              <a:rPr lang="en-IN" sz="16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Pre-tested dust collection at target altitude.</a:t>
            </a:r>
          </a:p>
          <a:p>
            <a:pPr marL="285750" indent="-285750">
              <a:buBlip>
                <a:blip r:embed="rId3"/>
              </a:buBlip>
            </a:pPr>
            <a:endParaRPr lang="en-IN" sz="16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>
              <a:buBlip>
                <a:blip r:embed="rId3"/>
              </a:buBlip>
            </a:pPr>
            <a:r>
              <a:rPr lang="en-IN" sz="1600">
                <a:solidFill>
                  <a:srgbClr val="C00000"/>
                </a:solidFill>
                <a:latin typeface="Nyala" panose="02000504070300020003" pitchFamily="2" charset="0"/>
                <a:ea typeface="Poppins"/>
                <a:cs typeface="Times New Roman"/>
              </a:rPr>
              <a:t> Data Analysis: </a:t>
            </a:r>
            <a:r>
              <a:rPr lang="en-IN" sz="16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Processing sensor data to analyze dust composition.</a:t>
            </a:r>
          </a:p>
          <a:p>
            <a:pPr marL="285750" indent="-285750">
              <a:buBlip>
                <a:blip r:embed="rId3"/>
              </a:buBlip>
            </a:pPr>
            <a:endParaRPr lang="en-IN" sz="16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>
              <a:buBlip>
                <a:blip r:embed="rId3"/>
              </a:buBlip>
            </a:pPr>
            <a:r>
              <a:rPr lang="en-IN" sz="1600">
                <a:solidFill>
                  <a:srgbClr val="C00000"/>
                </a:solidFill>
                <a:latin typeface="Nyala" panose="02000504070300020003" pitchFamily="2" charset="0"/>
                <a:ea typeface="Poppins"/>
                <a:cs typeface="Times New Roman"/>
              </a:rPr>
              <a:t> Recovery System: </a:t>
            </a:r>
            <a:r>
              <a:rPr lang="en-IN" sz="16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Automated parachute deployment for safe recovery.</a:t>
            </a:r>
          </a:p>
          <a:p>
            <a:pPr marL="285750" indent="-285750">
              <a:buBlip>
                <a:blip r:embed="rId3"/>
              </a:buBlip>
            </a:pPr>
            <a:endParaRPr lang="en-IN" sz="16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  <a:p>
            <a:pPr marL="285750" indent="-285750">
              <a:buBlip>
                <a:blip r:embed="rId3"/>
              </a:buBlip>
            </a:pPr>
            <a:r>
              <a:rPr lang="en-IN" sz="1600">
                <a:solidFill>
                  <a:srgbClr val="C00000"/>
                </a:solidFill>
                <a:latin typeface="Nyala" panose="02000504070300020003" pitchFamily="2" charset="0"/>
                <a:ea typeface="Poppins"/>
                <a:cs typeface="Times New Roman"/>
              </a:rPr>
              <a:t> Impact Assessment: </a:t>
            </a:r>
            <a:r>
              <a:rPr lang="en-IN" sz="16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Evaluating atmospheric pollution levels.</a:t>
            </a:r>
            <a:endParaRPr lang="en" sz="16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ea typeface="Poppins"/>
              <a:cs typeface="Times New Roman"/>
            </a:endParaRPr>
          </a:p>
        </p:txBody>
      </p:sp>
      <p:pic>
        <p:nvPicPr>
          <p:cNvPr id="31" name="Google Shape;347;p37" descr="A black background with blue dots&#10;&#10;AI-generated content may be incorrect.">
            <a:extLst>
              <a:ext uri="{FF2B5EF4-FFF2-40B4-BE49-F238E27FC236}">
                <a16:creationId xmlns:a16="http://schemas.microsoft.com/office/drawing/2014/main" id="{4A836BE2-B004-FB95-C07C-BAFA2A6642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8308" t="-9615" r="12694" b="13462"/>
          <a:stretch/>
        </p:blipFill>
        <p:spPr>
          <a:xfrm rot="10800000">
            <a:off x="1571" y="3884644"/>
            <a:ext cx="669490" cy="126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2D24A-6719-F5EB-5997-344B8245D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26" y="3081969"/>
            <a:ext cx="903913" cy="1605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39128-8A37-0596-A9C3-9F03B37E06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313;p34">
            <a:extLst>
              <a:ext uri="{FF2B5EF4-FFF2-40B4-BE49-F238E27FC236}">
                <a16:creationId xmlns:a16="http://schemas.microsoft.com/office/drawing/2014/main" id="{E4BC47C9-FE18-657A-4DE2-88C34C363F1D}"/>
              </a:ext>
            </a:extLst>
          </p:cNvPr>
          <p:cNvSpPr txBox="1">
            <a:spLocks/>
          </p:cNvSpPr>
          <p:nvPr/>
        </p:nvSpPr>
        <p:spPr>
          <a:xfrm>
            <a:off x="1489964" y="456371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>
                <a:solidFill>
                  <a:srgbClr val="0B66BC"/>
                </a:solidFill>
                <a:latin typeface="Times New Roman"/>
                <a:cs typeface="Times New Roman"/>
              </a:rPr>
              <a:t>ANALYSIS OF THE PROJECT</a:t>
            </a:r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FBF8BCAB-6431-0D60-CFD0-C13F1A7F2DFD}"/>
              </a:ext>
            </a:extLst>
          </p:cNvPr>
          <p:cNvSpPr txBox="1"/>
          <p:nvPr/>
        </p:nvSpPr>
        <p:spPr>
          <a:xfrm>
            <a:off x="1042244" y="2500630"/>
            <a:ext cx="1718400" cy="3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2">
                    <a:lumMod val="50000"/>
                  </a:schemeClr>
                </a:solidFill>
                <a:latin typeface="Times New Roman"/>
                <a:ea typeface="Poppins"/>
                <a:cs typeface="Poppins"/>
              </a:rPr>
              <a:t>Data Interpretation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129CA-DFAC-03C6-26A8-34C0FCDA2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044" y="1281430"/>
            <a:ext cx="1828800" cy="1219200"/>
          </a:xfrm>
          <a:prstGeom prst="rect">
            <a:avLst/>
          </a:prstGeom>
        </p:spPr>
      </p:pic>
      <p:sp>
        <p:nvSpPr>
          <p:cNvPr id="10" name="Google Shape;315;p34">
            <a:extLst>
              <a:ext uri="{FF2B5EF4-FFF2-40B4-BE49-F238E27FC236}">
                <a16:creationId xmlns:a16="http://schemas.microsoft.com/office/drawing/2014/main" id="{11BE0F00-FAA4-73EA-B426-FB324B1D5DC3}"/>
              </a:ext>
            </a:extLst>
          </p:cNvPr>
          <p:cNvSpPr txBox="1"/>
          <p:nvPr/>
        </p:nvSpPr>
        <p:spPr>
          <a:xfrm>
            <a:off x="3712800" y="2500629"/>
            <a:ext cx="1718400" cy="3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2">
                    <a:lumMod val="50000"/>
                  </a:schemeClr>
                </a:solidFill>
                <a:latin typeface="Times New Roman"/>
                <a:ea typeface="Poppins"/>
                <a:cs typeface="Poppins"/>
              </a:rPr>
              <a:t>Budget Friendly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79C89-BD00-5D31-41D9-D0840CCEF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339" y="1281430"/>
            <a:ext cx="1827322" cy="1219199"/>
          </a:xfrm>
          <a:prstGeom prst="rect">
            <a:avLst/>
          </a:prstGeom>
        </p:spPr>
      </p:pic>
      <p:sp>
        <p:nvSpPr>
          <p:cNvPr id="13" name="Google Shape;315;p34">
            <a:extLst>
              <a:ext uri="{FF2B5EF4-FFF2-40B4-BE49-F238E27FC236}">
                <a16:creationId xmlns:a16="http://schemas.microsoft.com/office/drawing/2014/main" id="{DC6984D4-F11D-B930-7395-721BD139C762}"/>
              </a:ext>
            </a:extLst>
          </p:cNvPr>
          <p:cNvSpPr txBox="1"/>
          <p:nvPr/>
        </p:nvSpPr>
        <p:spPr>
          <a:xfrm>
            <a:off x="6383356" y="2500629"/>
            <a:ext cx="1718400" cy="3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2">
                    <a:lumMod val="50000"/>
                  </a:schemeClr>
                </a:solidFill>
                <a:latin typeface="Times New Roman"/>
                <a:ea typeface="Poppins"/>
                <a:cs typeface="Poppins"/>
              </a:rPr>
              <a:t>Reusable Rocket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27CC6B-4FCD-16AA-8AC6-EC1425814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759" y="1281430"/>
            <a:ext cx="1828197" cy="1219199"/>
          </a:xfrm>
          <a:prstGeom prst="rect">
            <a:avLst/>
          </a:prstGeom>
        </p:spPr>
      </p:pic>
      <p:sp>
        <p:nvSpPr>
          <p:cNvPr id="16" name="Google Shape;315;p34">
            <a:extLst>
              <a:ext uri="{FF2B5EF4-FFF2-40B4-BE49-F238E27FC236}">
                <a16:creationId xmlns:a16="http://schemas.microsoft.com/office/drawing/2014/main" id="{508CA35C-D194-D3F9-6001-4848EB45546B}"/>
              </a:ext>
            </a:extLst>
          </p:cNvPr>
          <p:cNvSpPr txBox="1"/>
          <p:nvPr/>
        </p:nvSpPr>
        <p:spPr>
          <a:xfrm>
            <a:off x="2393305" y="4310835"/>
            <a:ext cx="1718400" cy="3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2">
                    <a:lumMod val="50000"/>
                  </a:schemeClr>
                </a:solidFill>
                <a:latin typeface="Times New Roman"/>
                <a:ea typeface="Poppins"/>
                <a:cs typeface="Poppins"/>
              </a:rPr>
              <a:t>Eco-Friendly Impact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F20BFC-85CF-828F-4F74-C81EF0512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2624" y="3091177"/>
            <a:ext cx="1828197" cy="1219658"/>
          </a:xfrm>
          <a:prstGeom prst="rect">
            <a:avLst/>
          </a:prstGeom>
        </p:spPr>
      </p:pic>
      <p:sp>
        <p:nvSpPr>
          <p:cNvPr id="19" name="Google Shape;315;p34">
            <a:extLst>
              <a:ext uri="{FF2B5EF4-FFF2-40B4-BE49-F238E27FC236}">
                <a16:creationId xmlns:a16="http://schemas.microsoft.com/office/drawing/2014/main" id="{E2C5D0FE-CB3B-EC83-16BD-D54A8E4C7DF6}"/>
              </a:ext>
            </a:extLst>
          </p:cNvPr>
          <p:cNvSpPr txBox="1"/>
          <p:nvPr/>
        </p:nvSpPr>
        <p:spPr>
          <a:xfrm>
            <a:off x="5032297" y="4310835"/>
            <a:ext cx="17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2">
                    <a:lumMod val="50000"/>
                  </a:schemeClr>
                </a:solidFill>
                <a:latin typeface="Times New Roman"/>
                <a:ea typeface="Poppins"/>
                <a:cs typeface="Poppins"/>
              </a:rPr>
              <a:t>Proving Research Feasibility</a:t>
            </a:r>
            <a:endParaRPr lang="en">
              <a:solidFill>
                <a:schemeClr val="bg2">
                  <a:lumMod val="50000"/>
                </a:schemeClr>
              </a:solidFill>
              <a:latin typeface="Times New Roman"/>
              <a:ea typeface="Poppins"/>
              <a:cs typeface="Poppin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205330-6930-80FD-C8F1-DEE7BCB6C9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3181" y="3091177"/>
            <a:ext cx="1829487" cy="1219658"/>
          </a:xfrm>
          <a:prstGeom prst="rect">
            <a:avLst/>
          </a:prstGeom>
        </p:spPr>
      </p:pic>
      <p:sp>
        <p:nvSpPr>
          <p:cNvPr id="7" name="Google Shape;315;p34">
            <a:extLst>
              <a:ext uri="{FF2B5EF4-FFF2-40B4-BE49-F238E27FC236}">
                <a16:creationId xmlns:a16="http://schemas.microsoft.com/office/drawing/2014/main" id="{E87608C0-CBB5-02A5-A732-80E5E46F3AA4}"/>
              </a:ext>
            </a:extLst>
          </p:cNvPr>
          <p:cNvSpPr txBox="1"/>
          <p:nvPr/>
        </p:nvSpPr>
        <p:spPr>
          <a:xfrm>
            <a:off x="9558521" y="1144577"/>
            <a:ext cx="187363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Discovery new information.</a:t>
            </a:r>
          </a:p>
        </p:txBody>
      </p:sp>
      <p:sp>
        <p:nvSpPr>
          <p:cNvPr id="20" name="Google Shape;315;p34">
            <a:extLst>
              <a:ext uri="{FF2B5EF4-FFF2-40B4-BE49-F238E27FC236}">
                <a16:creationId xmlns:a16="http://schemas.microsoft.com/office/drawing/2014/main" id="{58FC35F4-079F-6385-3F3A-6F69A5BA82D4}"/>
              </a:ext>
            </a:extLst>
          </p:cNvPr>
          <p:cNvSpPr txBox="1"/>
          <p:nvPr/>
        </p:nvSpPr>
        <p:spPr>
          <a:xfrm>
            <a:off x="9986495" y="1167600"/>
            <a:ext cx="14454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Establish a practical method.</a:t>
            </a:r>
          </a:p>
        </p:txBody>
      </p:sp>
      <p:sp>
        <p:nvSpPr>
          <p:cNvPr id="2" name="Google Shape;315;p34">
            <a:extLst>
              <a:ext uri="{FF2B5EF4-FFF2-40B4-BE49-F238E27FC236}">
                <a16:creationId xmlns:a16="http://schemas.microsoft.com/office/drawing/2014/main" id="{06053A85-AACB-5A6A-933B-FD341FD8FA32}"/>
              </a:ext>
            </a:extLst>
          </p:cNvPr>
          <p:cNvSpPr txBox="1"/>
          <p:nvPr/>
        </p:nvSpPr>
        <p:spPr>
          <a:xfrm>
            <a:off x="10371655" y="1153213"/>
            <a:ext cx="14454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Encourage educational institutes.</a:t>
            </a:r>
          </a:p>
        </p:txBody>
      </p:sp>
      <p:sp>
        <p:nvSpPr>
          <p:cNvPr id="22" name="Google Shape;315;p34">
            <a:extLst>
              <a:ext uri="{FF2B5EF4-FFF2-40B4-BE49-F238E27FC236}">
                <a16:creationId xmlns:a16="http://schemas.microsoft.com/office/drawing/2014/main" id="{7E29AB5B-53FC-7432-5C83-30A515581D65}"/>
              </a:ext>
            </a:extLst>
          </p:cNvPr>
          <p:cNvSpPr txBox="1"/>
          <p:nvPr/>
        </p:nvSpPr>
        <p:spPr>
          <a:xfrm>
            <a:off x="10588379" y="1153213"/>
            <a:ext cx="25709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Provide valuable data for environmental studies.</a:t>
            </a:r>
          </a:p>
        </p:txBody>
      </p:sp>
      <p:sp>
        <p:nvSpPr>
          <p:cNvPr id="23" name="Google Shape;315;p34">
            <a:extLst>
              <a:ext uri="{FF2B5EF4-FFF2-40B4-BE49-F238E27FC236}">
                <a16:creationId xmlns:a16="http://schemas.microsoft.com/office/drawing/2014/main" id="{BA68D32C-E046-01F8-13B3-7F533CB38508}"/>
              </a:ext>
            </a:extLst>
          </p:cNvPr>
          <p:cNvSpPr txBox="1"/>
          <p:nvPr/>
        </p:nvSpPr>
        <p:spPr>
          <a:xfrm>
            <a:off x="10917653" y="1167600"/>
            <a:ext cx="257099" cy="61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Showcase a successful model for student-led scientific innovation in aerospace.</a:t>
            </a:r>
            <a:endParaRPr lang="en" sz="18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F1F5-AFEC-3E7E-F8D4-24B252E6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3" t="9506" r="41191"/>
          <a:stretch/>
        </p:blipFill>
        <p:spPr>
          <a:xfrm>
            <a:off x="15833" y="950998"/>
            <a:ext cx="4033108" cy="3708400"/>
          </a:xfrm>
          <a:prstGeom prst="rect">
            <a:avLst/>
          </a:prstGeom>
        </p:spPr>
      </p:pic>
      <p:sp>
        <p:nvSpPr>
          <p:cNvPr id="6" name="Google Shape;313;p34">
            <a:extLst>
              <a:ext uri="{FF2B5EF4-FFF2-40B4-BE49-F238E27FC236}">
                <a16:creationId xmlns:a16="http://schemas.microsoft.com/office/drawing/2014/main" id="{602C5CD9-1C17-52A2-1BBB-229D73A3B91E}"/>
              </a:ext>
            </a:extLst>
          </p:cNvPr>
          <p:cNvSpPr txBox="1">
            <a:spLocks/>
          </p:cNvSpPr>
          <p:nvPr/>
        </p:nvSpPr>
        <p:spPr>
          <a:xfrm>
            <a:off x="1489964" y="298182"/>
            <a:ext cx="6164072" cy="78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endParaRPr lang="en">
              <a:solidFill>
                <a:srgbClr val="0B66BC"/>
              </a:solidFill>
              <a:latin typeface="Times New Roman"/>
              <a:cs typeface="Times New Roman"/>
            </a:endParaRPr>
          </a:p>
          <a:p>
            <a:pPr algn="ctr"/>
            <a:r>
              <a:rPr lang="en">
                <a:solidFill>
                  <a:srgbClr val="0B66BC"/>
                </a:solidFill>
                <a:latin typeface="Times New Roman"/>
                <a:cs typeface="Times New Roman"/>
              </a:rPr>
              <a:t>EXPECTED OUTCOME</a:t>
            </a:r>
            <a:endParaRPr lang="en"/>
          </a:p>
          <a:p>
            <a:pPr algn="ctr"/>
            <a:endParaRPr lang="en">
              <a:solidFill>
                <a:srgbClr val="202A41"/>
              </a:solidFill>
              <a:latin typeface="Times New Roman"/>
              <a:cs typeface="Times New Roman"/>
            </a:endParaRPr>
          </a:p>
        </p:txBody>
      </p:sp>
      <p:sp>
        <p:nvSpPr>
          <p:cNvPr id="7" name="Google Shape;315;p34">
            <a:extLst>
              <a:ext uri="{FF2B5EF4-FFF2-40B4-BE49-F238E27FC236}">
                <a16:creationId xmlns:a16="http://schemas.microsoft.com/office/drawing/2014/main" id="{E87608C0-CBB5-02A5-A732-80E5E46F3AA4}"/>
              </a:ext>
            </a:extLst>
          </p:cNvPr>
          <p:cNvSpPr txBox="1"/>
          <p:nvPr/>
        </p:nvSpPr>
        <p:spPr>
          <a:xfrm>
            <a:off x="4387081" y="1144577"/>
            <a:ext cx="426923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Discovery new information.</a:t>
            </a:r>
          </a:p>
        </p:txBody>
      </p:sp>
      <p:pic>
        <p:nvPicPr>
          <p:cNvPr id="11" name="Graphic 10" descr="Graduation cap with solid fill">
            <a:extLst>
              <a:ext uri="{FF2B5EF4-FFF2-40B4-BE49-F238E27FC236}">
                <a16:creationId xmlns:a16="http://schemas.microsoft.com/office/drawing/2014/main" id="{96310A39-876B-1EDD-8823-CD922270E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5881" y="1159523"/>
            <a:ext cx="446120" cy="446120"/>
          </a:xfrm>
          <a:prstGeom prst="rect">
            <a:avLst/>
          </a:prstGeom>
        </p:spPr>
      </p:pic>
      <p:pic>
        <p:nvPicPr>
          <p:cNvPr id="13" name="Graphic 12" descr="Beaker with solid fill">
            <a:extLst>
              <a:ext uri="{FF2B5EF4-FFF2-40B4-BE49-F238E27FC236}">
                <a16:creationId xmlns:a16="http://schemas.microsoft.com/office/drawing/2014/main" id="{130530EF-CE94-28E3-EE3A-E689169A4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9360" y="1762705"/>
            <a:ext cx="442641" cy="442641"/>
          </a:xfrm>
          <a:prstGeom prst="rect">
            <a:avLst/>
          </a:prstGeom>
        </p:spPr>
      </p:pic>
      <p:pic>
        <p:nvPicPr>
          <p:cNvPr id="15" name="Graphic 14" descr="Business Growth with solid fill">
            <a:extLst>
              <a:ext uri="{FF2B5EF4-FFF2-40B4-BE49-F238E27FC236}">
                <a16:creationId xmlns:a16="http://schemas.microsoft.com/office/drawing/2014/main" id="{86B2F941-8B70-099C-01D6-D4C0253B48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5881" y="2371412"/>
            <a:ext cx="446120" cy="446120"/>
          </a:xfrm>
          <a:prstGeom prst="rect">
            <a:avLst/>
          </a:prstGeom>
        </p:spPr>
      </p:pic>
      <p:pic>
        <p:nvPicPr>
          <p:cNvPr id="17" name="Graphic 16" descr="Call center with solid fill">
            <a:extLst>
              <a:ext uri="{FF2B5EF4-FFF2-40B4-BE49-F238E27FC236}">
                <a16:creationId xmlns:a16="http://schemas.microsoft.com/office/drawing/2014/main" id="{B78C0526-DCA7-6A0C-2955-225247598D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9360" y="3004521"/>
            <a:ext cx="442641" cy="442641"/>
          </a:xfrm>
          <a:prstGeom prst="rect">
            <a:avLst/>
          </a:prstGeom>
        </p:spPr>
      </p:pic>
      <p:pic>
        <p:nvPicPr>
          <p:cNvPr id="19" name="Graphic 18" descr="Questions with solid fill">
            <a:extLst>
              <a:ext uri="{FF2B5EF4-FFF2-40B4-BE49-F238E27FC236}">
                <a16:creationId xmlns:a16="http://schemas.microsoft.com/office/drawing/2014/main" id="{39BFAEAE-528B-9764-576B-AC588BC366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5881" y="3653266"/>
            <a:ext cx="446120" cy="446120"/>
          </a:xfrm>
          <a:prstGeom prst="rect">
            <a:avLst/>
          </a:prstGeom>
        </p:spPr>
      </p:pic>
      <p:sp>
        <p:nvSpPr>
          <p:cNvPr id="20" name="Google Shape;315;p34">
            <a:extLst>
              <a:ext uri="{FF2B5EF4-FFF2-40B4-BE49-F238E27FC236}">
                <a16:creationId xmlns:a16="http://schemas.microsoft.com/office/drawing/2014/main" id="{58FC35F4-079F-6385-3F3A-6F69A5BA82D4}"/>
              </a:ext>
            </a:extLst>
          </p:cNvPr>
          <p:cNvSpPr txBox="1"/>
          <p:nvPr/>
        </p:nvSpPr>
        <p:spPr>
          <a:xfrm>
            <a:off x="4387081" y="1759226"/>
            <a:ext cx="426923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Establish a practical method.</a:t>
            </a:r>
          </a:p>
        </p:txBody>
      </p:sp>
      <p:sp>
        <p:nvSpPr>
          <p:cNvPr id="21" name="Google Shape;315;p34">
            <a:extLst>
              <a:ext uri="{FF2B5EF4-FFF2-40B4-BE49-F238E27FC236}">
                <a16:creationId xmlns:a16="http://schemas.microsoft.com/office/drawing/2014/main" id="{06053A85-AACB-5A6A-933B-FD341FD8FA32}"/>
              </a:ext>
            </a:extLst>
          </p:cNvPr>
          <p:cNvSpPr txBox="1"/>
          <p:nvPr/>
        </p:nvSpPr>
        <p:spPr>
          <a:xfrm>
            <a:off x="4387081" y="2381572"/>
            <a:ext cx="4269238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Encourage educational institutes.</a:t>
            </a:r>
          </a:p>
        </p:txBody>
      </p:sp>
      <p:sp>
        <p:nvSpPr>
          <p:cNvPr id="22" name="Google Shape;315;p34">
            <a:extLst>
              <a:ext uri="{FF2B5EF4-FFF2-40B4-BE49-F238E27FC236}">
                <a16:creationId xmlns:a16="http://schemas.microsoft.com/office/drawing/2014/main" id="{7E29AB5B-53FC-7432-5C83-30A515581D65}"/>
              </a:ext>
            </a:extLst>
          </p:cNvPr>
          <p:cNvSpPr txBox="1"/>
          <p:nvPr/>
        </p:nvSpPr>
        <p:spPr>
          <a:xfrm>
            <a:off x="4387081" y="3001042"/>
            <a:ext cx="4269239" cy="4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Provide valuable data for environmental studies.</a:t>
            </a:r>
          </a:p>
        </p:txBody>
      </p:sp>
      <p:sp>
        <p:nvSpPr>
          <p:cNvPr id="23" name="Google Shape;315;p34">
            <a:extLst>
              <a:ext uri="{FF2B5EF4-FFF2-40B4-BE49-F238E27FC236}">
                <a16:creationId xmlns:a16="http://schemas.microsoft.com/office/drawing/2014/main" id="{BA68D32C-E046-01F8-13B3-7F533CB38508}"/>
              </a:ext>
            </a:extLst>
          </p:cNvPr>
          <p:cNvSpPr txBox="1"/>
          <p:nvPr/>
        </p:nvSpPr>
        <p:spPr>
          <a:xfrm>
            <a:off x="4387081" y="3569711"/>
            <a:ext cx="4269239" cy="61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Nyala" panose="02000504070300020003" pitchFamily="2" charset="0"/>
                <a:ea typeface="Poppins"/>
                <a:cs typeface="Times New Roman"/>
              </a:rPr>
              <a:t>Showcase a successful model for student-led scientific innovation in aerospace.</a:t>
            </a:r>
            <a:endParaRPr lang="en" sz="1600">
              <a:solidFill>
                <a:schemeClr val="bg2">
                  <a:lumMod val="50000"/>
                </a:schemeClr>
              </a:solidFill>
              <a:latin typeface="Nyala" panose="02000504070300020003" pitchFamily="2" charset="0"/>
              <a:cs typeface="Times New Rom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D8D78D-0333-5A44-28A3-2362563743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583512">
            <a:off x="15674134" y="-4445757"/>
            <a:ext cx="4894753" cy="9633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Industrial Preliminary Project by Slidesgo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Kannan</dc:creator>
  <cp:lastModifiedBy>ARUN A</cp:lastModifiedBy>
  <cp:revision>1</cp:revision>
  <dcterms:modified xsi:type="dcterms:W3CDTF">2025-03-12T08:07:19Z</dcterms:modified>
</cp:coreProperties>
</file>